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256" r:id="rId2"/>
    <p:sldId id="257" r:id="rId3"/>
    <p:sldId id="260" r:id="rId4"/>
    <p:sldId id="262" r:id="rId5"/>
    <p:sldId id="263" r:id="rId6"/>
    <p:sldId id="264" r:id="rId7"/>
    <p:sldId id="265" r:id="rId8"/>
    <p:sldId id="266" r:id="rId9"/>
    <p:sldId id="269" r:id="rId10"/>
    <p:sldId id="270" r:id="rId11"/>
    <p:sldId id="280" r:id="rId12"/>
    <p:sldId id="281" r:id="rId13"/>
    <p:sldId id="283" r:id="rId14"/>
    <p:sldId id="284" r:id="rId15"/>
    <p:sldId id="329" r:id="rId16"/>
    <p:sldId id="282" r:id="rId17"/>
    <p:sldId id="288" r:id="rId18"/>
    <p:sldId id="289" r:id="rId19"/>
    <p:sldId id="290" r:id="rId20"/>
    <p:sldId id="285" r:id="rId21"/>
    <p:sldId id="286" r:id="rId22"/>
    <p:sldId id="326" r:id="rId23"/>
    <p:sldId id="327" r:id="rId24"/>
    <p:sldId id="328" r:id="rId25"/>
    <p:sldId id="325" r:id="rId26"/>
    <p:sldId id="323" r:id="rId27"/>
    <p:sldId id="324" r:id="rId28"/>
    <p:sldId id="321" r:id="rId29"/>
    <p:sldId id="308" r:id="rId30"/>
    <p:sldId id="307" r:id="rId31"/>
    <p:sldId id="309" r:id="rId32"/>
    <p:sldId id="310" r:id="rId33"/>
    <p:sldId id="320" r:id="rId34"/>
    <p:sldId id="291" r:id="rId35"/>
    <p:sldId id="292" r:id="rId36"/>
    <p:sldId id="293" r:id="rId37"/>
    <p:sldId id="295" r:id="rId38"/>
    <p:sldId id="296" r:id="rId39"/>
    <p:sldId id="298" r:id="rId40"/>
    <p:sldId id="297" r:id="rId41"/>
    <p:sldId id="299" r:id="rId42"/>
    <p:sldId id="300" r:id="rId43"/>
    <p:sldId id="301" r:id="rId44"/>
    <p:sldId id="306" r:id="rId45"/>
    <p:sldId id="312" r:id="rId46"/>
    <p:sldId id="313" r:id="rId47"/>
    <p:sldId id="302" r:id="rId48"/>
    <p:sldId id="303" r:id="rId49"/>
    <p:sldId id="304" r:id="rId50"/>
    <p:sldId id="305" r:id="rId51"/>
    <p:sldId id="317" r:id="rId52"/>
    <p:sldId id="318" r:id="rId53"/>
    <p:sldId id="319" r:id="rId54"/>
    <p:sldId id="315" r:id="rId55"/>
    <p:sldId id="31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CB943-9AE0-44EC-BB4E-A37D03AFE46F}" type="datetimeFigureOut">
              <a:rPr lang="en-US" smtClean="0"/>
              <a:pPr/>
              <a:t>4/16/2010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40A0CA-1640-4CA4-A100-C82CD32825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0A0CA-1640-4CA4-A100-C82CD328251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4BCF42D-1660-4864-A016-AA786B683FAF}" type="datetimeFigureOut">
              <a:rPr lang="en-US" smtClean="0"/>
              <a:pPr/>
              <a:t>4/16/2010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200EEAC-88B0-4309-BE08-922A462947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CF42D-1660-4864-A016-AA786B683FAF}" type="datetimeFigureOut">
              <a:rPr lang="en-US" smtClean="0"/>
              <a:pPr/>
              <a:t>4/16/2010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EEAC-88B0-4309-BE08-922A462947FC}"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CF42D-1660-4864-A016-AA786B683FAF}" type="datetimeFigureOut">
              <a:rPr lang="en-US" smtClean="0"/>
              <a:pPr/>
              <a:t>4/16/2010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EEAC-88B0-4309-BE08-922A462947FC}"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4BCF42D-1660-4864-A016-AA786B683FAF}" type="datetimeFigureOut">
              <a:rPr lang="en-US" smtClean="0"/>
              <a:pPr/>
              <a:t>4/16/2010</a:t>
            </a:fld>
            <a:endParaRPr lang="en-US"/>
          </a:p>
        </p:txBody>
      </p:sp>
      <p:sp>
        <p:nvSpPr>
          <p:cNvPr id="9" name="Slide Number Placeholder 8"/>
          <p:cNvSpPr>
            <a:spLocks noGrp="1"/>
          </p:cNvSpPr>
          <p:nvPr>
            <p:ph type="sldNum" sz="quarter" idx="15"/>
          </p:nvPr>
        </p:nvSpPr>
        <p:spPr/>
        <p:txBody>
          <a:bodyPr rtlCol="0"/>
          <a:lstStyle/>
          <a:p>
            <a:fld id="{C200EEAC-88B0-4309-BE08-922A462947F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4BCF42D-1660-4864-A016-AA786B683FAF}" type="datetimeFigureOut">
              <a:rPr lang="en-US" smtClean="0"/>
              <a:pPr/>
              <a:t>4/16/2010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200EEAC-88B0-4309-BE08-922A462947F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BCF42D-1660-4864-A016-AA786B683FAF}" type="datetimeFigureOut">
              <a:rPr lang="en-US" smtClean="0"/>
              <a:pPr/>
              <a:t>4/16/2010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0EEAC-88B0-4309-BE08-922A462947F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4BCF42D-1660-4864-A016-AA786B683FAF}" type="datetimeFigureOut">
              <a:rPr lang="en-US" smtClean="0"/>
              <a:pPr/>
              <a:t>4/16/2010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0EEAC-88B0-4309-BE08-922A462947F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4BCF42D-1660-4864-A016-AA786B683FAF}" type="datetimeFigureOut">
              <a:rPr lang="en-US" smtClean="0"/>
              <a:pPr/>
              <a:t>4/16/2010</a:t>
            </a:fld>
            <a:endParaRPr lang="en-US"/>
          </a:p>
        </p:txBody>
      </p:sp>
      <p:sp>
        <p:nvSpPr>
          <p:cNvPr id="7" name="Slide Number Placeholder 6"/>
          <p:cNvSpPr>
            <a:spLocks noGrp="1"/>
          </p:cNvSpPr>
          <p:nvPr>
            <p:ph type="sldNum" sz="quarter" idx="11"/>
          </p:nvPr>
        </p:nvSpPr>
        <p:spPr/>
        <p:txBody>
          <a:bodyPr rtlCol="0"/>
          <a:lstStyle/>
          <a:p>
            <a:fld id="{C200EEAC-88B0-4309-BE08-922A462947F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CF42D-1660-4864-A016-AA786B683FAF}" type="datetimeFigureOut">
              <a:rPr lang="en-US" smtClean="0"/>
              <a:pPr/>
              <a:t>4/16/2010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0EEAC-88B0-4309-BE08-922A462947FC}"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BCF42D-1660-4864-A016-AA786B683FAF}" type="datetimeFigureOut">
              <a:rPr lang="en-US" smtClean="0"/>
              <a:pPr/>
              <a:t>4/16/2010</a:t>
            </a:fld>
            <a:endParaRPr lang="en-US"/>
          </a:p>
        </p:txBody>
      </p:sp>
      <p:sp>
        <p:nvSpPr>
          <p:cNvPr id="22" name="Slide Number Placeholder 21"/>
          <p:cNvSpPr>
            <a:spLocks noGrp="1"/>
          </p:cNvSpPr>
          <p:nvPr>
            <p:ph type="sldNum" sz="quarter" idx="15"/>
          </p:nvPr>
        </p:nvSpPr>
        <p:spPr/>
        <p:txBody>
          <a:bodyPr rtlCol="0"/>
          <a:lstStyle/>
          <a:p>
            <a:fld id="{C200EEAC-88B0-4309-BE08-922A462947F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4BCF42D-1660-4864-A016-AA786B683FAF}" type="datetimeFigureOut">
              <a:rPr lang="en-US" smtClean="0"/>
              <a:pPr/>
              <a:t>4/16/2010</a:t>
            </a:fld>
            <a:endParaRPr lang="en-US"/>
          </a:p>
        </p:txBody>
      </p:sp>
      <p:sp>
        <p:nvSpPr>
          <p:cNvPr id="18" name="Slide Number Placeholder 17"/>
          <p:cNvSpPr>
            <a:spLocks noGrp="1"/>
          </p:cNvSpPr>
          <p:nvPr>
            <p:ph type="sldNum" sz="quarter" idx="11"/>
          </p:nvPr>
        </p:nvSpPr>
        <p:spPr/>
        <p:txBody>
          <a:bodyPr rtlCol="0"/>
          <a:lstStyle/>
          <a:p>
            <a:fld id="{C200EEAC-88B0-4309-BE08-922A462947F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BCF42D-1660-4864-A016-AA786B683FAF}" type="datetimeFigureOut">
              <a:rPr lang="en-US" smtClean="0"/>
              <a:pPr/>
              <a:t>4/16/2010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200EEAC-88B0-4309-BE08-922A462947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amond/>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irststepstraining.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file:///E:\06%20Unstoppable.wma"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file:///E:\06%20Unstoppable.wma"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Pacific Institute Conference</a:t>
            </a:r>
            <a:endParaRPr lang="en-US" dirty="0"/>
          </a:p>
        </p:txBody>
      </p:sp>
      <p:sp>
        <p:nvSpPr>
          <p:cNvPr id="3" name="Subtitle 2"/>
          <p:cNvSpPr>
            <a:spLocks noGrp="1"/>
          </p:cNvSpPr>
          <p:nvPr>
            <p:ph type="subTitle" idx="1"/>
          </p:nvPr>
        </p:nvSpPr>
        <p:spPr/>
        <p:txBody>
          <a:bodyPr/>
          <a:lstStyle/>
          <a:p>
            <a:pPr algn="ctr"/>
            <a:r>
              <a:rPr lang="en-US" dirty="0" smtClean="0"/>
              <a:t>Nashville, TN</a:t>
            </a:r>
          </a:p>
          <a:p>
            <a:pPr algn="ctr"/>
            <a:r>
              <a:rPr lang="en-US" dirty="0" smtClean="0"/>
              <a:t>April 21-22, 2010</a:t>
            </a:r>
            <a:endParaRPr lang="en-US" dirty="0"/>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quotes:</a:t>
            </a:r>
            <a:br>
              <a:rPr lang="en-US" dirty="0" smtClean="0"/>
            </a:br>
            <a:r>
              <a:rPr lang="en-US" dirty="0" smtClean="0"/>
              <a:t>actual reflections from students</a:t>
            </a:r>
            <a:endParaRPr lang="en-US" dirty="0"/>
          </a:p>
        </p:txBody>
      </p:sp>
      <p:sp>
        <p:nvSpPr>
          <p:cNvPr id="3" name="Content Placeholder 2"/>
          <p:cNvSpPr>
            <a:spLocks noGrp="1"/>
          </p:cNvSpPr>
          <p:nvPr>
            <p:ph sz="quarter" idx="1"/>
          </p:nvPr>
        </p:nvSpPr>
        <p:spPr/>
        <p:txBody>
          <a:bodyPr/>
          <a:lstStyle/>
          <a:p>
            <a:r>
              <a:rPr lang="en-US" sz="2800" dirty="0" smtClean="0"/>
              <a:t>“To freely bloom- that is my definition of success.”</a:t>
            </a:r>
          </a:p>
          <a:p>
            <a:pPr lvl="1"/>
            <a:r>
              <a:rPr lang="en-US" sz="2800" dirty="0" smtClean="0"/>
              <a:t>Gerry Spence</a:t>
            </a:r>
          </a:p>
          <a:p>
            <a:pPr lvl="2"/>
            <a:r>
              <a:rPr lang="en-US" sz="2800" dirty="0" smtClean="0"/>
              <a:t>“I am opening myself up to new beginning, a new life, a new career, a new start and a new me all starting with the first step – I started school.”</a:t>
            </a:r>
          </a:p>
          <a:p>
            <a:pPr lvl="3"/>
            <a:r>
              <a:rPr lang="en-US" sz="2800" dirty="0" smtClean="0"/>
              <a:t>B.M. (Winter 2010)</a:t>
            </a:r>
            <a:endParaRPr lang="en-US" sz="2800" dirty="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Newspaper Bridge Building</a:t>
            </a:r>
          </a:p>
          <a:p>
            <a:pPr lvl="1"/>
            <a:r>
              <a:rPr lang="en-US" sz="2400" dirty="0" smtClean="0"/>
              <a:t>A group constructs a bridge out of newspaper that has to be able to support a weight and allow passage of an object underneath.</a:t>
            </a:r>
          </a:p>
          <a:p>
            <a:pPr lvl="2"/>
            <a:r>
              <a:rPr lang="en-US" sz="2400" dirty="0" smtClean="0">
                <a:hlinkClick r:id="rId3"/>
              </a:rPr>
              <a:t>www.firststepstraining.com</a:t>
            </a:r>
            <a:endParaRPr lang="en-US" sz="2400" dirty="0" smtClean="0"/>
          </a:p>
          <a:p>
            <a:pPr lvl="2"/>
            <a:r>
              <a:rPr lang="en-US" sz="2400" dirty="0" smtClean="0"/>
              <a:t>Submitted by Linda Foreman, formerly of the Mississippi Development Authority</a:t>
            </a:r>
          </a:p>
          <a:p>
            <a:pPr lvl="2">
              <a:buNone/>
            </a:pPr>
            <a:endParaRPr lang="en-US" dirty="0"/>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lstStyle/>
          <a:p>
            <a:r>
              <a:rPr lang="en-US" dirty="0" smtClean="0"/>
              <a:t>Newspaper Bridge Building</a:t>
            </a:r>
          </a:p>
          <a:p>
            <a:pPr lvl="1"/>
            <a:r>
              <a:rPr lang="en-US" sz="2800" b="1" dirty="0" smtClean="0"/>
              <a:t>Learning Objective:</a:t>
            </a:r>
            <a:r>
              <a:rPr lang="en-US" sz="2800" dirty="0" smtClean="0"/>
              <a:t> To introduce the idea of teamwork, communication and creative problem solving.</a:t>
            </a:r>
          </a:p>
          <a:p>
            <a:pPr lvl="1"/>
            <a:r>
              <a:rPr lang="en-US" sz="2800" b="1" dirty="0" smtClean="0"/>
              <a:t>Props Required:</a:t>
            </a:r>
            <a:r>
              <a:rPr lang="en-US" sz="2800" dirty="0" smtClean="0"/>
              <a:t> Lots of newspaper, rolls (6-8) of masking tape, a gallon jug 1/4 to 1/2 full of water, a plastic dishpan type container.</a:t>
            </a:r>
          </a:p>
          <a:p>
            <a:pPr lvl="1">
              <a:buNone/>
            </a:pPr>
            <a:endParaRPr lang="en-US"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Newspaper Bridge Building</a:t>
            </a:r>
          </a:p>
          <a:p>
            <a:pPr lvl="1"/>
            <a:endParaRPr lang="en-US" b="1" dirty="0" smtClean="0"/>
          </a:p>
          <a:p>
            <a:pPr lvl="1"/>
            <a:r>
              <a:rPr lang="en-US" b="1" dirty="0" smtClean="0"/>
              <a:t>RULES SUMMARY:</a:t>
            </a:r>
          </a:p>
          <a:p>
            <a:pPr>
              <a:buNone/>
            </a:pPr>
            <a:endParaRPr lang="en-US" dirty="0" smtClean="0"/>
          </a:p>
          <a:p>
            <a:pPr lvl="1"/>
            <a:r>
              <a:rPr lang="en-US" sz="2400" dirty="0" smtClean="0"/>
              <a:t>Cannot use materials other than newspaper and masking tape. </a:t>
            </a:r>
          </a:p>
          <a:p>
            <a:pPr lvl="1"/>
            <a:r>
              <a:rPr lang="en-US" sz="2400" dirty="0" smtClean="0"/>
              <a:t>Each group to build a bridge that the dish can pass under and hold the gallon jug for 10 seconds. </a:t>
            </a:r>
          </a:p>
          <a:p>
            <a:pPr lvl="1"/>
            <a:r>
              <a:rPr lang="en-US" sz="2400" dirty="0" smtClean="0"/>
              <a:t>Cannot stick/tape to another person or furniture. </a:t>
            </a:r>
          </a:p>
          <a:p>
            <a:pPr lvl="1"/>
            <a:r>
              <a:rPr lang="en-US" sz="2400" dirty="0" smtClean="0"/>
              <a:t>7 minutes to plan; 8 minutes to build the bridge. </a:t>
            </a:r>
          </a:p>
          <a:p>
            <a:endParaRPr lang="en-US" dirty="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normAutofit/>
          </a:bodyPr>
          <a:lstStyle/>
          <a:p>
            <a:r>
              <a:rPr lang="en-US" dirty="0" smtClean="0"/>
              <a:t>Newspaper Bridge Building </a:t>
            </a:r>
          </a:p>
          <a:p>
            <a:pPr lvl="1"/>
            <a:r>
              <a:rPr lang="en-US" b="1" dirty="0" smtClean="0"/>
              <a:t>THE PROCESS:</a:t>
            </a:r>
          </a:p>
          <a:p>
            <a:r>
              <a:rPr lang="en-US" dirty="0" smtClean="0"/>
              <a:t>Tell them they will have 7 minutes to plan, discuss, etc., and to be sure everyone in the group is included. Time the 7 minutes. After the 7 minute discussion period, pass out the newspaper and tape. Inform the group they will now have 8 minutes to construct their bridge and, by the way, there will be </a:t>
            </a:r>
            <a:r>
              <a:rPr lang="en-US" b="1" dirty="0" smtClean="0"/>
              <a:t>no talking allowed during this 8 minutes</a:t>
            </a:r>
            <a:r>
              <a:rPr lang="en-US" dirty="0" smtClean="0"/>
              <a:t>.</a:t>
            </a:r>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lstStyle/>
          <a:p>
            <a:r>
              <a:rPr lang="en-US" dirty="0" smtClean="0"/>
              <a:t>Newspaper Bridge Building </a:t>
            </a:r>
          </a:p>
          <a:p>
            <a:pPr lvl="1"/>
            <a:r>
              <a:rPr lang="en-US" b="1" dirty="0" smtClean="0"/>
              <a:t>THE PROCESS (Continued):</a:t>
            </a:r>
            <a:endParaRPr lang="en-US" dirty="0" smtClean="0"/>
          </a:p>
          <a:p>
            <a:r>
              <a:rPr lang="en-US" dirty="0" smtClean="0"/>
              <a:t>At the end of 8 minutes, allow the groups 30 seconds to speak to each other and then an additional 3 minutes of SILENTLY work to complete their bridge. </a:t>
            </a:r>
          </a:p>
          <a:p>
            <a:r>
              <a:rPr lang="en-US" dirty="0" smtClean="0"/>
              <a:t>Call time and have one group at a time present their bridge. A spokesperson from each group will tell about their bridge and pass the pan under and put the jug on top. When the jug is put on top, all will count for 10 seconds. </a:t>
            </a:r>
          </a:p>
          <a:p>
            <a:pPr>
              <a:buNone/>
            </a:pPr>
            <a:endParaRPr lang="en-US" dirty="0"/>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Newspaper Building Activity</a:t>
            </a:r>
          </a:p>
          <a:p>
            <a:pPr lvl="1"/>
            <a:r>
              <a:rPr lang="en-US" b="1" dirty="0" smtClean="0"/>
              <a:t>DISCUSSION QUESTIONS:</a:t>
            </a:r>
          </a:p>
          <a:p>
            <a:r>
              <a:rPr lang="en-US" dirty="0" smtClean="0"/>
              <a:t>How did you work as a group? </a:t>
            </a:r>
          </a:p>
          <a:p>
            <a:r>
              <a:rPr lang="en-US" dirty="0" smtClean="0"/>
              <a:t>Which part was the most difficult? </a:t>
            </a:r>
          </a:p>
          <a:p>
            <a:r>
              <a:rPr lang="en-US" dirty="0" smtClean="0"/>
              <a:t>Did everyone participate in some way? </a:t>
            </a:r>
          </a:p>
          <a:p>
            <a:r>
              <a:rPr lang="en-US" dirty="0" smtClean="0"/>
              <a:t>Did you feel like you contributed to the group? </a:t>
            </a:r>
          </a:p>
          <a:p>
            <a:r>
              <a:rPr lang="en-US" dirty="0" smtClean="0"/>
              <a:t>Did you feel like you were part of the group? </a:t>
            </a:r>
          </a:p>
          <a:p>
            <a:r>
              <a:rPr lang="en-US" dirty="0" smtClean="0"/>
              <a:t>Was there one particular person that kept the ball rolling? </a:t>
            </a:r>
          </a:p>
          <a:p>
            <a:r>
              <a:rPr lang="en-US" dirty="0" smtClean="0"/>
              <a:t>Were there individuals who were particularly quiet? </a:t>
            </a:r>
          </a:p>
          <a:p>
            <a:r>
              <a:rPr lang="en-US" dirty="0" smtClean="0"/>
              <a:t>How was their quietness interpreted: agreement or disagreement? </a:t>
            </a:r>
          </a:p>
          <a:p>
            <a:r>
              <a:rPr lang="en-US" dirty="0" smtClean="0"/>
              <a:t>What influenced the type of bridge built by each group? </a:t>
            </a:r>
          </a:p>
          <a:p>
            <a:r>
              <a:rPr lang="en-US" dirty="0" smtClean="0"/>
              <a:t>Why were no two alike? </a:t>
            </a:r>
          </a:p>
          <a:p>
            <a:pPr>
              <a:buNone/>
            </a:pPr>
            <a:endParaRPr lang="en-US" dirty="0"/>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bridges group activity</a:t>
            </a:r>
            <a:endParaRPr lang="en-US" dirty="0"/>
          </a:p>
        </p:txBody>
      </p:sp>
      <p:pic>
        <p:nvPicPr>
          <p:cNvPr id="2050" name="Picture 2" descr="C:\Users\Drew\AppData\Local\Microsoft\Windows\Temporary Internet Files\Low\Content.IE5\BE4R50WQ\IMG00003-20100312-1135[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bridges group activity</a:t>
            </a:r>
            <a:endParaRPr lang="en-US" dirty="0"/>
          </a:p>
        </p:txBody>
      </p:sp>
      <p:pic>
        <p:nvPicPr>
          <p:cNvPr id="1026" name="Picture 2" descr="C:\Users\Drew\AppData\Local\Microsoft\Windows\Temporary Internet Files\Low\Content.IE5\NRSH5Z83\IMG00007-20100312-1138[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bridges group activity</a:t>
            </a:r>
            <a:endParaRPr lang="en-US" dirty="0"/>
          </a:p>
        </p:txBody>
      </p:sp>
      <p:pic>
        <p:nvPicPr>
          <p:cNvPr id="3074" name="Picture 2" descr="C:\Users\Drew\AppData\Local\Microsoft\Windows\Temporary Internet Files\Low\Content.IE5\4CYF7UYH\IMG00004-20100312-1135[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sz="quarter" idx="1"/>
          </p:nvPr>
        </p:nvSpPr>
        <p:spPr/>
        <p:txBody>
          <a:bodyPr/>
          <a:lstStyle/>
          <a:p>
            <a:r>
              <a:rPr lang="en-US" dirty="0" smtClean="0"/>
              <a:t>Amanda Hartz</a:t>
            </a:r>
          </a:p>
          <a:p>
            <a:pPr lvl="1"/>
            <a:r>
              <a:rPr lang="en-US" dirty="0" smtClean="0"/>
              <a:t>McCann School of Business and </a:t>
            </a:r>
            <a:r>
              <a:rPr lang="en-US" dirty="0" smtClean="0"/>
              <a:t>Technology / Delta Education</a:t>
            </a:r>
            <a:r>
              <a:rPr lang="en-US" dirty="0" smtClean="0"/>
              <a:t> </a:t>
            </a:r>
            <a:r>
              <a:rPr lang="en-US" dirty="0" smtClean="0"/>
              <a:t>Pottsville</a:t>
            </a:r>
            <a:r>
              <a:rPr lang="en-US" dirty="0" smtClean="0"/>
              <a:t>, PA</a:t>
            </a:r>
          </a:p>
          <a:p>
            <a:pPr lvl="1"/>
            <a:r>
              <a:rPr lang="en-US" dirty="0" smtClean="0"/>
              <a:t>Amanda.hartz@mccann.edu</a:t>
            </a:r>
          </a:p>
          <a:p>
            <a:pPr lvl="1"/>
            <a:r>
              <a:rPr lang="en-US" dirty="0" smtClean="0"/>
              <a:t>Instructor </a:t>
            </a:r>
          </a:p>
          <a:p>
            <a:pPr lvl="2"/>
            <a:r>
              <a:rPr lang="en-US" dirty="0" smtClean="0"/>
              <a:t>Career Development</a:t>
            </a:r>
          </a:p>
          <a:p>
            <a:pPr lvl="2"/>
            <a:r>
              <a:rPr lang="en-US" dirty="0" smtClean="0"/>
              <a:t>General Psychology</a:t>
            </a:r>
          </a:p>
          <a:p>
            <a:pPr lvl="2"/>
            <a:r>
              <a:rPr lang="en-US" dirty="0" smtClean="0"/>
              <a:t>Human Service </a:t>
            </a:r>
          </a:p>
          <a:p>
            <a:pPr lvl="1"/>
            <a:r>
              <a:rPr lang="en-US" dirty="0" smtClean="0"/>
              <a:t>ECE / Human Service Program Director</a:t>
            </a:r>
          </a:p>
          <a:p>
            <a:pPr lvl="1"/>
            <a:r>
              <a:rPr lang="en-US" dirty="0" smtClean="0"/>
              <a:t>Background</a:t>
            </a:r>
          </a:p>
          <a:p>
            <a:pPr lvl="2"/>
            <a:r>
              <a:rPr lang="en-US" dirty="0" smtClean="0"/>
              <a:t>B.S. Psychology from PSU</a:t>
            </a:r>
          </a:p>
          <a:p>
            <a:pPr lvl="2"/>
            <a:r>
              <a:rPr lang="en-US" dirty="0" smtClean="0"/>
              <a:t>Background in mental health / mental retardation</a:t>
            </a: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lstStyle/>
          <a:p>
            <a:r>
              <a:rPr lang="en-US" dirty="0" smtClean="0"/>
              <a:t>Coping Support Kit</a:t>
            </a:r>
          </a:p>
          <a:p>
            <a:pPr lvl="1"/>
            <a:r>
              <a:rPr lang="en-US" dirty="0" smtClean="0"/>
              <a:t>http://www.recreationtherapy.com/tx/coping.htm</a:t>
            </a:r>
          </a:p>
          <a:p>
            <a:pPr lvl="1"/>
            <a:r>
              <a:rPr lang="en-US" dirty="0" smtClean="0"/>
              <a:t>Submitted by Cindy Clark of the VA Hospital </a:t>
            </a:r>
          </a:p>
          <a:p>
            <a:pPr lvl="1"/>
            <a:endParaRPr lang="en-US" b="1" dirty="0" smtClean="0"/>
          </a:p>
          <a:p>
            <a:pPr lvl="1"/>
            <a:r>
              <a:rPr lang="en-US" b="1" dirty="0" smtClean="0"/>
              <a:t>Equipment:</a:t>
            </a:r>
            <a:r>
              <a:rPr lang="en-US" dirty="0" smtClean="0"/>
              <a:t> </a:t>
            </a:r>
          </a:p>
          <a:p>
            <a:pPr lvl="1">
              <a:buNone/>
            </a:pPr>
            <a:endParaRPr lang="en-US" dirty="0" smtClean="0"/>
          </a:p>
          <a:p>
            <a:pPr lvl="1"/>
            <a:r>
              <a:rPr lang="en-US" dirty="0" smtClean="0"/>
              <a:t>Plastic Bag(s) (Ziploc bags preferred)</a:t>
            </a:r>
            <a:br>
              <a:rPr lang="en-US" dirty="0" smtClean="0"/>
            </a:br>
            <a:r>
              <a:rPr lang="en-US" dirty="0" smtClean="0"/>
              <a:t>Eraser </a:t>
            </a:r>
            <a:br>
              <a:rPr lang="en-US" dirty="0" smtClean="0"/>
            </a:br>
            <a:r>
              <a:rPr lang="en-US" dirty="0" smtClean="0"/>
              <a:t>Penny</a:t>
            </a:r>
            <a:br>
              <a:rPr lang="en-US" dirty="0" smtClean="0"/>
            </a:br>
            <a:r>
              <a:rPr lang="en-US" dirty="0" smtClean="0"/>
              <a:t>Marble</a:t>
            </a:r>
            <a:br>
              <a:rPr lang="en-US" dirty="0" smtClean="0"/>
            </a:br>
            <a:r>
              <a:rPr lang="en-US" dirty="0" smtClean="0"/>
              <a:t>Elastic</a:t>
            </a:r>
            <a:br>
              <a:rPr lang="en-US" dirty="0" smtClean="0"/>
            </a:br>
            <a:r>
              <a:rPr lang="en-US" dirty="0" smtClean="0"/>
              <a:t>String</a:t>
            </a:r>
            <a:br>
              <a:rPr lang="en-US" dirty="0" smtClean="0"/>
            </a:br>
            <a:r>
              <a:rPr lang="en-US" dirty="0" smtClean="0"/>
              <a:t>A heart type of candy</a:t>
            </a:r>
          </a:p>
          <a:p>
            <a:pPr lvl="1"/>
            <a:endParaRPr lang="en-US" dirty="0"/>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Activities to Enhance TPI</a:t>
            </a:r>
            <a:endParaRPr lang="en-US" dirty="0"/>
          </a:p>
        </p:txBody>
      </p:sp>
      <p:sp>
        <p:nvSpPr>
          <p:cNvPr id="3" name="Content Placeholder 2"/>
          <p:cNvSpPr>
            <a:spLocks noGrp="1"/>
          </p:cNvSpPr>
          <p:nvPr>
            <p:ph sz="quarter" idx="1"/>
          </p:nvPr>
        </p:nvSpPr>
        <p:spPr/>
        <p:txBody>
          <a:bodyPr>
            <a:normAutofit/>
          </a:bodyPr>
          <a:lstStyle/>
          <a:p>
            <a:r>
              <a:rPr lang="en-US" dirty="0" smtClean="0"/>
              <a:t>Coping Support Kit</a:t>
            </a:r>
          </a:p>
          <a:p>
            <a:r>
              <a:rPr lang="en-US" b="1" dirty="0" smtClean="0"/>
              <a:t>Objective:</a:t>
            </a:r>
            <a:r>
              <a:rPr lang="en-US" dirty="0" smtClean="0"/>
              <a:t> To support new students with coping skills.</a:t>
            </a:r>
          </a:p>
          <a:p>
            <a:r>
              <a:rPr lang="en-US" b="1" dirty="0" smtClean="0"/>
              <a:t>Description:</a:t>
            </a:r>
            <a:r>
              <a:rPr lang="en-US" dirty="0" smtClean="0"/>
              <a:t> Put all equipment in a baggie. Attach a note that reads: </a:t>
            </a:r>
          </a:p>
          <a:p>
            <a:pPr lvl="1"/>
            <a:r>
              <a:rPr lang="en-US" dirty="0" smtClean="0"/>
              <a:t>"Here is your personal coping kit. It contains an eraser to make mistakes disappear; a penny so you will never be completely broke; a marble for when you are sure you've lost yours; an elastic to help you stretch beyond your means; a string to hold life together when it seems to be falling apart; a heart candy to remind you that someone cares about you!!!"</a:t>
            </a:r>
          </a:p>
          <a:p>
            <a:endParaRPr lang="en-US" dirty="0"/>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1371600"/>
            <a:ext cx="7239000" cy="3646962"/>
          </a:xfrm>
        </p:spPr>
        <p:txBody>
          <a:bodyPr>
            <a:noAutofit/>
          </a:bodyPr>
          <a:lstStyle/>
          <a:p>
            <a:pPr algn="ctr"/>
            <a:r>
              <a:rPr lang="en-US" sz="6600" dirty="0" smtClean="0"/>
              <a:t>TPI BEST PRACTICES</a:t>
            </a:r>
            <a:r>
              <a:rPr lang="en-US" sz="4800" dirty="0" smtClean="0"/>
              <a:t/>
            </a:r>
            <a:br>
              <a:rPr lang="en-US" sz="4800" dirty="0" smtClean="0"/>
            </a:br>
            <a:r>
              <a:rPr lang="en-US" sz="4800" dirty="0" smtClean="0"/>
              <a:t>McCann, Pottsville</a:t>
            </a:r>
            <a:endParaRPr lang="en-US" sz="4800" dirty="0"/>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at Our Campus</a:t>
            </a:r>
            <a:endParaRPr lang="en-US" dirty="0"/>
          </a:p>
        </p:txBody>
      </p:sp>
      <p:sp>
        <p:nvSpPr>
          <p:cNvPr id="3" name="Content Placeholder 2"/>
          <p:cNvSpPr>
            <a:spLocks noGrp="1"/>
          </p:cNvSpPr>
          <p:nvPr>
            <p:ph sz="quarter" idx="1"/>
          </p:nvPr>
        </p:nvSpPr>
        <p:spPr/>
        <p:txBody>
          <a:bodyPr/>
          <a:lstStyle/>
          <a:p>
            <a:r>
              <a:rPr lang="en-US" dirty="0" smtClean="0"/>
              <a:t>Attitude!  Be Happy and Smile </a:t>
            </a:r>
            <a:r>
              <a:rPr lang="en-US" dirty="0" smtClean="0">
                <a:sym typeface="Wingdings" pitchFamily="2" charset="2"/>
              </a:rPr>
              <a:t></a:t>
            </a:r>
          </a:p>
          <a:p>
            <a:r>
              <a:rPr lang="en-US" dirty="0" smtClean="0">
                <a:sym typeface="Wingdings" pitchFamily="2" charset="2"/>
              </a:rPr>
              <a:t>Bulletin Boards:  Program related signs, posters, quotes</a:t>
            </a:r>
          </a:p>
          <a:p>
            <a:r>
              <a:rPr lang="en-US" dirty="0" smtClean="0">
                <a:sym typeface="Wingdings" pitchFamily="2" charset="2"/>
              </a:rPr>
              <a:t>Be positive!  Speak to EVERYONE!  </a:t>
            </a:r>
          </a:p>
          <a:p>
            <a:r>
              <a:rPr lang="en-US" dirty="0" smtClean="0">
                <a:sym typeface="Wingdings" pitchFamily="2" charset="2"/>
              </a:rPr>
              <a:t>Vent in the faculty rooms, not in the hallways, outside or in the classrooms!!</a:t>
            </a:r>
          </a:p>
          <a:p>
            <a:r>
              <a:rPr lang="en-US" dirty="0" smtClean="0">
                <a:sym typeface="Wingdings" pitchFamily="2" charset="2"/>
              </a:rPr>
              <a:t>TPI Booster Shots!!  A refresher course for the staff and faculty!</a:t>
            </a:r>
          </a:p>
          <a:p>
            <a:pPr>
              <a:buNone/>
            </a:pPr>
            <a:endParaRPr lang="en-US" dirty="0" smtClean="0">
              <a:sym typeface="Wingdings" pitchFamily="2" charset="2"/>
            </a:endParaRPr>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with our Students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Encourage students to enlist, “Study Buddies” to help decrease test anxiety</a:t>
            </a:r>
          </a:p>
          <a:p>
            <a:r>
              <a:rPr lang="en-US" dirty="0" smtClean="0"/>
              <a:t>Encourage journaling in all classes</a:t>
            </a:r>
          </a:p>
          <a:p>
            <a:r>
              <a:rPr lang="en-US" dirty="0" smtClean="0"/>
              <a:t>Have students set short term and long term goals</a:t>
            </a:r>
          </a:p>
          <a:p>
            <a:r>
              <a:rPr lang="en-US" dirty="0" smtClean="0"/>
              <a:t>Have students create vision boards of what they want their future to look like</a:t>
            </a:r>
          </a:p>
          <a:p>
            <a:r>
              <a:rPr lang="en-US" dirty="0" smtClean="0"/>
              <a:t>Foster a POSITIVE attitude around students, with the goal that it will be contagious!!</a:t>
            </a:r>
          </a:p>
          <a:p>
            <a:pPr>
              <a:buNone/>
            </a:pPr>
            <a:endParaRPr lang="en-US" dirty="0" smtClean="0"/>
          </a:p>
          <a:p>
            <a:pPr>
              <a:buNone/>
            </a:pPr>
            <a:endParaRPr lang="en-US" dirty="0" smtClean="0"/>
          </a:p>
          <a:p>
            <a:endParaRPr lang="en-US" dirty="0"/>
          </a:p>
        </p:txBody>
      </p:sp>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1219200"/>
            <a:ext cx="6629400" cy="3799362"/>
          </a:xfrm>
        </p:spPr>
        <p:txBody>
          <a:bodyPr>
            <a:noAutofit/>
          </a:bodyPr>
          <a:lstStyle/>
          <a:p>
            <a:pPr algn="ctr"/>
            <a:r>
              <a:rPr lang="en-US" sz="4400" dirty="0" smtClean="0"/>
              <a:t>Faculty/Staff Thoughts: </a:t>
            </a:r>
            <a:br>
              <a:rPr lang="en-US" sz="4400" dirty="0" smtClean="0"/>
            </a:br>
            <a:r>
              <a:rPr lang="en-US" sz="4400" u="sng" dirty="0" smtClean="0"/>
              <a:t>The Pacific Institute</a:t>
            </a:r>
            <a:endParaRPr lang="en-US" sz="4400" u="sng" dirty="0"/>
          </a:p>
        </p:txBody>
      </p:sp>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lgn="ctr" eaLnBrk="1" fontAlgn="auto" hangingPunct="1">
              <a:spcAft>
                <a:spcPts val="0"/>
              </a:spcAft>
              <a:defRPr/>
            </a:pPr>
            <a:r>
              <a:rPr lang="en-US" dirty="0" smtClean="0"/>
              <a:t>Positives About TPI </a:t>
            </a:r>
            <a:br>
              <a:rPr lang="en-US" dirty="0" smtClean="0"/>
            </a:br>
            <a:r>
              <a:rPr lang="en-US" i="1" dirty="0" smtClean="0"/>
              <a:t>From the Instructor’s Perspective:</a:t>
            </a:r>
            <a:endParaRPr lang="en-US" i="1" dirty="0"/>
          </a:p>
        </p:txBody>
      </p:sp>
      <p:sp>
        <p:nvSpPr>
          <p:cNvPr id="4" name="Content Placeholder 3"/>
          <p:cNvSpPr>
            <a:spLocks noGrp="1"/>
          </p:cNvSpPr>
          <p:nvPr>
            <p:ph sz="half" idx="1"/>
          </p:nvPr>
        </p:nvSpPr>
        <p:spPr>
          <a:xfrm>
            <a:off x="457200" y="1600200"/>
            <a:ext cx="4038600" cy="5257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Locus of Control</a:t>
            </a:r>
          </a:p>
          <a:p>
            <a:pPr eaLnBrk="1" fontAlgn="auto" hangingPunct="1">
              <a:spcAft>
                <a:spcPts val="0"/>
              </a:spcAft>
              <a:buFont typeface="Arial" pitchFamily="34" charset="0"/>
              <a:buChar char="•"/>
              <a:defRPr/>
            </a:pPr>
            <a:r>
              <a:rPr lang="en-US" dirty="0" smtClean="0"/>
              <a:t>Expand the comfort zone</a:t>
            </a:r>
          </a:p>
          <a:p>
            <a:pPr eaLnBrk="1" fontAlgn="auto" hangingPunct="1">
              <a:spcAft>
                <a:spcPts val="0"/>
              </a:spcAft>
              <a:buFont typeface="Arial" pitchFamily="34" charset="0"/>
              <a:buChar char="•"/>
              <a:defRPr/>
            </a:pPr>
            <a:r>
              <a:rPr lang="en-US" dirty="0" smtClean="0"/>
              <a:t>Gaining confidence</a:t>
            </a:r>
          </a:p>
          <a:p>
            <a:pPr eaLnBrk="1" fontAlgn="auto" hangingPunct="1">
              <a:spcAft>
                <a:spcPts val="0"/>
              </a:spcAft>
              <a:buFont typeface="Arial" pitchFamily="34" charset="0"/>
              <a:buChar char="•"/>
              <a:defRPr/>
            </a:pPr>
            <a:r>
              <a:rPr lang="en-US" dirty="0" smtClean="0"/>
              <a:t>Knowledge of how the mind works</a:t>
            </a:r>
          </a:p>
          <a:p>
            <a:pPr eaLnBrk="1" fontAlgn="auto" hangingPunct="1">
              <a:spcAft>
                <a:spcPts val="0"/>
              </a:spcAft>
              <a:buFont typeface="Arial" pitchFamily="34" charset="0"/>
              <a:buChar char="•"/>
              <a:defRPr/>
            </a:pPr>
            <a:r>
              <a:rPr lang="en-US" dirty="0" smtClean="0"/>
              <a:t>Create new habits – get rid of bad habits</a:t>
            </a:r>
          </a:p>
          <a:p>
            <a:pPr eaLnBrk="1" fontAlgn="auto" hangingPunct="1">
              <a:spcAft>
                <a:spcPts val="0"/>
              </a:spcAft>
              <a:buFont typeface="Arial" pitchFamily="34" charset="0"/>
              <a:buChar char="•"/>
              <a:defRPr/>
            </a:pPr>
            <a:r>
              <a:rPr lang="en-US" dirty="0" smtClean="0"/>
              <a:t>Accept responsibility for themselves first</a:t>
            </a:r>
          </a:p>
          <a:p>
            <a:pPr eaLnBrk="1" fontAlgn="auto" hangingPunct="1">
              <a:spcAft>
                <a:spcPts val="0"/>
              </a:spcAft>
              <a:buFont typeface="Arial" pitchFamily="34" charset="0"/>
              <a:buChar char="•"/>
              <a:defRPr/>
            </a:pPr>
            <a:r>
              <a:rPr lang="en-US" dirty="0" smtClean="0"/>
              <a:t>Goals are keys to be successful in life</a:t>
            </a:r>
          </a:p>
          <a:p>
            <a:pPr eaLnBrk="1" fontAlgn="auto" hangingPunct="1">
              <a:spcAft>
                <a:spcPts val="0"/>
              </a:spcAft>
              <a:buFont typeface="Arial" pitchFamily="34" charset="0"/>
              <a:buChar char="•"/>
              <a:defRPr/>
            </a:pPr>
            <a:r>
              <a:rPr lang="en-US" dirty="0" smtClean="0"/>
              <a:t>Cause and effect</a:t>
            </a:r>
          </a:p>
          <a:p>
            <a:pPr eaLnBrk="1" fontAlgn="auto" hangingPunct="1">
              <a:spcAft>
                <a:spcPts val="0"/>
              </a:spcAft>
              <a:buFont typeface="Arial" pitchFamily="34" charset="0"/>
              <a:buChar char="•"/>
              <a:defRPr/>
            </a:pPr>
            <a:r>
              <a:rPr lang="en-US" dirty="0" smtClean="0"/>
              <a:t>Free flow class</a:t>
            </a:r>
          </a:p>
          <a:p>
            <a:pPr eaLnBrk="1" fontAlgn="auto" hangingPunct="1">
              <a:spcAft>
                <a:spcPts val="0"/>
              </a:spcAft>
              <a:buFont typeface="Arial" pitchFamily="34" charset="0"/>
              <a:buChar char="•"/>
              <a:defRPr/>
            </a:pPr>
            <a:r>
              <a:rPr lang="en-US" dirty="0" smtClean="0"/>
              <a:t>Journaling</a:t>
            </a:r>
          </a:p>
        </p:txBody>
      </p:sp>
      <p:sp>
        <p:nvSpPr>
          <p:cNvPr id="5" name="Content Placeholder 4"/>
          <p:cNvSpPr>
            <a:spLocks noGrp="1"/>
          </p:cNvSpPr>
          <p:nvPr>
            <p:ph sz="half" idx="2"/>
          </p:nvPr>
        </p:nvSpPr>
        <p:spPr>
          <a:xfrm>
            <a:off x="4648200" y="1600200"/>
            <a:ext cx="4038600" cy="5257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Build self-esteem</a:t>
            </a:r>
          </a:p>
          <a:p>
            <a:pPr eaLnBrk="1" fontAlgn="auto" hangingPunct="1">
              <a:spcAft>
                <a:spcPts val="0"/>
              </a:spcAft>
              <a:buFont typeface="Arial" pitchFamily="34" charset="0"/>
              <a:buChar char="•"/>
              <a:defRPr/>
            </a:pPr>
            <a:r>
              <a:rPr lang="en-US" dirty="0" smtClean="0"/>
              <a:t>How to accomplish goals</a:t>
            </a:r>
          </a:p>
          <a:p>
            <a:pPr eaLnBrk="1" fontAlgn="auto" hangingPunct="1">
              <a:spcAft>
                <a:spcPts val="0"/>
              </a:spcAft>
              <a:buFont typeface="Arial" pitchFamily="34" charset="0"/>
              <a:buChar char="•"/>
              <a:defRPr/>
            </a:pPr>
            <a:r>
              <a:rPr lang="en-US" dirty="0" smtClean="0"/>
              <a:t>Awareness of how low self-esteem was created</a:t>
            </a:r>
          </a:p>
          <a:p>
            <a:pPr eaLnBrk="1" fontAlgn="auto" hangingPunct="1">
              <a:spcAft>
                <a:spcPts val="0"/>
              </a:spcAft>
              <a:buFont typeface="Arial" pitchFamily="34" charset="0"/>
              <a:buChar char="•"/>
              <a:defRPr/>
            </a:pPr>
            <a:r>
              <a:rPr lang="en-US" dirty="0" smtClean="0"/>
              <a:t>Be careful of who you listen to</a:t>
            </a:r>
          </a:p>
          <a:p>
            <a:pPr eaLnBrk="1" fontAlgn="auto" hangingPunct="1">
              <a:spcAft>
                <a:spcPts val="0"/>
              </a:spcAft>
              <a:buFont typeface="Arial" pitchFamily="34" charset="0"/>
              <a:buChar char="•"/>
              <a:defRPr/>
            </a:pPr>
            <a:r>
              <a:rPr lang="en-US" dirty="0" smtClean="0"/>
              <a:t>Ways to cope</a:t>
            </a:r>
          </a:p>
          <a:p>
            <a:pPr eaLnBrk="1" fontAlgn="auto" hangingPunct="1">
              <a:spcAft>
                <a:spcPts val="0"/>
              </a:spcAft>
              <a:buFont typeface="Arial" pitchFamily="34" charset="0"/>
              <a:buChar char="•"/>
              <a:defRPr/>
            </a:pPr>
            <a:r>
              <a:rPr lang="en-US" dirty="0" smtClean="0"/>
              <a:t>Plan A, B, C</a:t>
            </a:r>
          </a:p>
          <a:p>
            <a:pPr eaLnBrk="1" fontAlgn="auto" hangingPunct="1">
              <a:spcAft>
                <a:spcPts val="0"/>
              </a:spcAft>
              <a:buFont typeface="Arial" pitchFamily="34" charset="0"/>
              <a:buChar char="•"/>
              <a:defRPr/>
            </a:pPr>
            <a:r>
              <a:rPr lang="en-US" dirty="0" smtClean="0"/>
              <a:t>Reinforce staying in school</a:t>
            </a:r>
          </a:p>
          <a:p>
            <a:pPr eaLnBrk="1" fontAlgn="auto" hangingPunct="1">
              <a:spcAft>
                <a:spcPts val="0"/>
              </a:spcAft>
              <a:buFont typeface="Arial" pitchFamily="34" charset="0"/>
              <a:buChar char="•"/>
              <a:defRPr/>
            </a:pPr>
            <a:r>
              <a:rPr lang="en-US" dirty="0" smtClean="0"/>
              <a:t>Scotomas</a:t>
            </a:r>
          </a:p>
          <a:p>
            <a:pPr eaLnBrk="1" fontAlgn="auto" hangingPunct="1">
              <a:spcAft>
                <a:spcPts val="0"/>
              </a:spcAft>
              <a:buFont typeface="Arial" pitchFamily="34" charset="0"/>
              <a:buChar char="•"/>
              <a:defRPr/>
            </a:pPr>
            <a:r>
              <a:rPr lang="en-US" dirty="0" smtClean="0"/>
              <a:t>Success</a:t>
            </a:r>
          </a:p>
          <a:p>
            <a:pPr eaLnBrk="1" fontAlgn="auto" hangingPunct="1">
              <a:spcAft>
                <a:spcPts val="0"/>
              </a:spcAft>
              <a:buFont typeface="Arial" pitchFamily="34" charset="0"/>
              <a:buChar char="•"/>
              <a:defRPr/>
            </a:pPr>
            <a:r>
              <a:rPr lang="en-US" dirty="0" smtClean="0"/>
              <a:t>Potential</a:t>
            </a:r>
          </a:p>
          <a:p>
            <a:pPr eaLnBrk="1" fontAlgn="auto" hangingPunct="1">
              <a:spcAft>
                <a:spcPts val="0"/>
              </a:spcAft>
              <a:buFont typeface="Arial" pitchFamily="34" charset="0"/>
              <a:buChar char="•"/>
              <a:defRPr/>
            </a:pPr>
            <a:r>
              <a:rPr lang="en-US" dirty="0" smtClean="0"/>
              <a:t>Ban negativity</a:t>
            </a:r>
          </a:p>
          <a:p>
            <a:pPr eaLnBrk="1" fontAlgn="auto" hangingPunct="1">
              <a:spcAft>
                <a:spcPts val="0"/>
              </a:spcAft>
              <a:buFont typeface="Arial" pitchFamily="34" charset="0"/>
              <a:buChar char="•"/>
              <a:defRPr/>
            </a:pPr>
            <a:r>
              <a:rPr lang="en-US" dirty="0" smtClean="0"/>
              <a:t>Efficiency and effectiveness</a:t>
            </a:r>
          </a:p>
          <a:p>
            <a:pPr eaLnBrk="1" fontAlgn="auto" hangingPunct="1">
              <a:spcAft>
                <a:spcPts val="0"/>
              </a:spcAft>
              <a:buFont typeface="Arial" pitchFamily="34" charset="0"/>
              <a:buChar char="•"/>
              <a:defRPr/>
            </a:pP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
                                            <p:txEl>
                                              <p:pRg st="1" end="1"/>
                                            </p:txEl>
                                          </p:spTgt>
                                        </p:tgtEl>
                                        <p:attrNameLst>
                                          <p:attrName>ppt_x</p:attrName>
                                        </p:attrNameLst>
                                      </p:cBhvr>
                                    </p:anim>
                                    <p:anim from="0" to="-1.0" calcmode="lin" valueType="num">
                                      <p:cBhvr>
                                        <p:cTn id="15" dur="200" decel="50000" autoRev="1" fill="hold">
                                          <p:stCondLst>
                                            <p:cond delay="600"/>
                                          </p:stCondLst>
                                        </p:cTn>
                                        <p:tgtEl>
                                          <p:spTgt spid="4">
                                            <p:txEl>
                                              <p:pRg st="1" end="1"/>
                                            </p:txEl>
                                          </p:spTgt>
                                        </p:tgtEl>
                                        <p:attrNameLst>
                                          <p:attrName>xshear</p:attrName>
                                        </p:attrNameLst>
                                      </p:cBhvr>
                                    </p:anim>
                                    <p:animScale>
                                      <p:cBhvr>
                                        <p:cTn id="16" dur="200" decel="100000" autoRev="1" fill="hold">
                                          <p:stCondLst>
                                            <p:cond delay="600"/>
                                          </p:stCondLst>
                                        </p:cTn>
                                        <p:tgtEl>
                                          <p:spTgt spid="4">
                                            <p:txEl>
                                              <p:pRg st="1" end="1"/>
                                            </p:txEl>
                                          </p:spTgt>
                                        </p:tgtEl>
                                      </p:cBhvr>
                                      <p:from x="100000" y="100000"/>
                                      <p:to x="80000" y="100000"/>
                                    </p:animScale>
                                    <p:anim by="(#ppt_h/3+#ppt_w*0.1)" calcmode="lin" valueType="num">
                                      <p:cBhvr additive="sum">
                                        <p:cTn id="17" dur="200" decel="100000" autoRev="1" fill="hold">
                                          <p:stCondLst>
                                            <p:cond delay="600"/>
                                          </p:stCondLst>
                                        </p:cTn>
                                        <p:tgtEl>
                                          <p:spTgt spid="4">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4">
                                            <p:txEl>
                                              <p:pRg st="2" end="2"/>
                                            </p:txEl>
                                          </p:spTgt>
                                        </p:tgtEl>
                                        <p:attrNameLst>
                                          <p:attrName>ppt_x</p:attrName>
                                        </p:attrNameLst>
                                      </p:cBhvr>
                                    </p:anim>
                                    <p:anim from="0" to="-1.0" calcmode="lin" valueType="num">
                                      <p:cBhvr>
                                        <p:cTn id="22" dur="200" decel="50000" autoRev="1" fill="hold">
                                          <p:stCondLst>
                                            <p:cond delay="600"/>
                                          </p:stCondLst>
                                        </p:cTn>
                                        <p:tgtEl>
                                          <p:spTgt spid="4">
                                            <p:txEl>
                                              <p:pRg st="2" end="2"/>
                                            </p:txEl>
                                          </p:spTgt>
                                        </p:tgtEl>
                                        <p:attrNameLst>
                                          <p:attrName>xshear</p:attrName>
                                        </p:attrNameLst>
                                      </p:cBhvr>
                                    </p:anim>
                                    <p:animScale>
                                      <p:cBhvr>
                                        <p:cTn id="23" dur="200" decel="100000" autoRev="1" fill="hold">
                                          <p:stCondLst>
                                            <p:cond delay="600"/>
                                          </p:stCondLst>
                                        </p:cTn>
                                        <p:tgtEl>
                                          <p:spTgt spid="4">
                                            <p:txEl>
                                              <p:pRg st="2" end="2"/>
                                            </p:txEl>
                                          </p:spTgt>
                                        </p:tgtEl>
                                      </p:cBhvr>
                                      <p:from x="100000" y="100000"/>
                                      <p:to x="80000" y="100000"/>
                                    </p:animScale>
                                    <p:anim by="(#ppt_h/3+#ppt_w*0.1)" calcmode="lin" valueType="num">
                                      <p:cBhvr additive="sum">
                                        <p:cTn id="24" dur="200" decel="100000" autoRev="1" fill="hold">
                                          <p:stCondLst>
                                            <p:cond delay="600"/>
                                          </p:stCondLst>
                                        </p:cTn>
                                        <p:tgtEl>
                                          <p:spTgt spid="4">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4">
                                            <p:txEl>
                                              <p:pRg st="3" end="3"/>
                                            </p:txEl>
                                          </p:spTgt>
                                        </p:tgtEl>
                                        <p:attrNameLst>
                                          <p:attrName>ppt_x</p:attrName>
                                        </p:attrNameLst>
                                      </p:cBhvr>
                                    </p:anim>
                                    <p:anim from="0" to="-1.0" calcmode="lin" valueType="num">
                                      <p:cBhvr>
                                        <p:cTn id="29" dur="200" decel="50000" autoRev="1" fill="hold">
                                          <p:stCondLst>
                                            <p:cond delay="600"/>
                                          </p:stCondLst>
                                        </p:cTn>
                                        <p:tgtEl>
                                          <p:spTgt spid="4">
                                            <p:txEl>
                                              <p:pRg st="3" end="3"/>
                                            </p:txEl>
                                          </p:spTgt>
                                        </p:tgtEl>
                                        <p:attrNameLst>
                                          <p:attrName>xshear</p:attrName>
                                        </p:attrNameLst>
                                      </p:cBhvr>
                                    </p:anim>
                                    <p:animScale>
                                      <p:cBhvr>
                                        <p:cTn id="30" dur="200" decel="100000" autoRev="1" fill="hold">
                                          <p:stCondLst>
                                            <p:cond delay="600"/>
                                          </p:stCondLst>
                                        </p:cTn>
                                        <p:tgtEl>
                                          <p:spTgt spid="4">
                                            <p:txEl>
                                              <p:pRg st="3" end="3"/>
                                            </p:txEl>
                                          </p:spTgt>
                                        </p:tgtEl>
                                      </p:cBhvr>
                                      <p:from x="100000" y="100000"/>
                                      <p:to x="80000" y="100000"/>
                                    </p:animScale>
                                    <p:anim by="(#ppt_h/3+#ppt_w*0.1)" calcmode="lin" valueType="num">
                                      <p:cBhvr additive="sum">
                                        <p:cTn id="31" dur="200" decel="100000" autoRev="1" fill="hold">
                                          <p:stCondLst>
                                            <p:cond delay="600"/>
                                          </p:stCondLst>
                                        </p:cTn>
                                        <p:tgtEl>
                                          <p:spTgt spid="4">
                                            <p:txEl>
                                              <p:pRg st="3" end="3"/>
                                            </p:txEl>
                                          </p:spTgt>
                                        </p:tgtEl>
                                        <p:attrNameLst>
                                          <p:attrName>ppt_x</p:attrName>
                                        </p:attrNameLst>
                                      </p:cBhvr>
                                    </p:anim>
                                  </p:childTnLst>
                                </p:cTn>
                              </p:par>
                            </p:childTnLst>
                          </p:cTn>
                        </p:par>
                        <p:par>
                          <p:cTn id="32" fill="hold">
                            <p:stCondLst>
                              <p:cond delay="4000"/>
                            </p:stCondLst>
                            <p:childTnLst>
                              <p:par>
                                <p:cTn id="33" presetID="34" presetClass="entr" presetSubtype="0"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4">
                                            <p:txEl>
                                              <p:pRg st="4" end="4"/>
                                            </p:txEl>
                                          </p:spTgt>
                                        </p:tgtEl>
                                        <p:attrNameLst>
                                          <p:attrName>ppt_x</p:attrName>
                                        </p:attrNameLst>
                                      </p:cBhvr>
                                    </p:anim>
                                    <p:anim from="0" to="-1.0" calcmode="lin" valueType="num">
                                      <p:cBhvr>
                                        <p:cTn id="36" dur="200" decel="50000" autoRev="1" fill="hold">
                                          <p:stCondLst>
                                            <p:cond delay="600"/>
                                          </p:stCondLst>
                                        </p:cTn>
                                        <p:tgtEl>
                                          <p:spTgt spid="4">
                                            <p:txEl>
                                              <p:pRg st="4" end="4"/>
                                            </p:txEl>
                                          </p:spTgt>
                                        </p:tgtEl>
                                        <p:attrNameLst>
                                          <p:attrName>xshear</p:attrName>
                                        </p:attrNameLst>
                                      </p:cBhvr>
                                    </p:anim>
                                    <p:animScale>
                                      <p:cBhvr>
                                        <p:cTn id="37" dur="200" decel="100000" autoRev="1" fill="hold">
                                          <p:stCondLst>
                                            <p:cond delay="600"/>
                                          </p:stCondLst>
                                        </p:cTn>
                                        <p:tgtEl>
                                          <p:spTgt spid="4">
                                            <p:txEl>
                                              <p:pRg st="4" end="4"/>
                                            </p:txEl>
                                          </p:spTgt>
                                        </p:tgtEl>
                                      </p:cBhvr>
                                      <p:from x="100000" y="100000"/>
                                      <p:to x="80000" y="100000"/>
                                    </p:animScale>
                                    <p:anim by="(#ppt_h/3+#ppt_w*0.1)" calcmode="lin" valueType="num">
                                      <p:cBhvr additive="sum">
                                        <p:cTn id="38" dur="200" decel="100000" autoRev="1" fill="hold">
                                          <p:stCondLst>
                                            <p:cond delay="600"/>
                                          </p:stCondLst>
                                        </p:cTn>
                                        <p:tgtEl>
                                          <p:spTgt spid="4">
                                            <p:txEl>
                                              <p:pRg st="4" end="4"/>
                                            </p:txEl>
                                          </p:spTgt>
                                        </p:tgtEl>
                                        <p:attrNameLst>
                                          <p:attrName>ppt_x</p:attrName>
                                        </p:attrNameLst>
                                      </p:cBhvr>
                                    </p:anim>
                                  </p:childTnLst>
                                </p:cTn>
                              </p:par>
                            </p:childTnLst>
                          </p:cTn>
                        </p:par>
                        <p:par>
                          <p:cTn id="39" fill="hold">
                            <p:stCondLst>
                              <p:cond delay="5000"/>
                            </p:stCondLst>
                            <p:childTnLst>
                              <p:par>
                                <p:cTn id="40" presetID="34" presetClass="entr" presetSubtype="0" fill="hold" grpId="0"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4">
                                            <p:txEl>
                                              <p:pRg st="5" end="5"/>
                                            </p:txEl>
                                          </p:spTgt>
                                        </p:tgtEl>
                                        <p:attrNameLst>
                                          <p:attrName>ppt_x</p:attrName>
                                        </p:attrNameLst>
                                      </p:cBhvr>
                                    </p:anim>
                                    <p:anim from="0" to="-1.0" calcmode="lin" valueType="num">
                                      <p:cBhvr>
                                        <p:cTn id="43" dur="200" decel="50000" autoRev="1" fill="hold">
                                          <p:stCondLst>
                                            <p:cond delay="600"/>
                                          </p:stCondLst>
                                        </p:cTn>
                                        <p:tgtEl>
                                          <p:spTgt spid="4">
                                            <p:txEl>
                                              <p:pRg st="5" end="5"/>
                                            </p:txEl>
                                          </p:spTgt>
                                        </p:tgtEl>
                                        <p:attrNameLst>
                                          <p:attrName>xshear</p:attrName>
                                        </p:attrNameLst>
                                      </p:cBhvr>
                                    </p:anim>
                                    <p:animScale>
                                      <p:cBhvr>
                                        <p:cTn id="44" dur="200" decel="100000" autoRev="1" fill="hold">
                                          <p:stCondLst>
                                            <p:cond delay="600"/>
                                          </p:stCondLst>
                                        </p:cTn>
                                        <p:tgtEl>
                                          <p:spTgt spid="4">
                                            <p:txEl>
                                              <p:pRg st="5" end="5"/>
                                            </p:txEl>
                                          </p:spTgt>
                                        </p:tgtEl>
                                      </p:cBhvr>
                                      <p:from x="100000" y="100000"/>
                                      <p:to x="80000" y="100000"/>
                                    </p:animScale>
                                    <p:anim by="(#ppt_h/3+#ppt_w*0.1)" calcmode="lin" valueType="num">
                                      <p:cBhvr additive="sum">
                                        <p:cTn id="45" dur="200" decel="100000" autoRev="1" fill="hold">
                                          <p:stCondLst>
                                            <p:cond delay="600"/>
                                          </p:stCondLst>
                                        </p:cTn>
                                        <p:tgtEl>
                                          <p:spTgt spid="4">
                                            <p:txEl>
                                              <p:pRg st="5" end="5"/>
                                            </p:txEl>
                                          </p:spTgt>
                                        </p:tgtEl>
                                        <p:attrNameLst>
                                          <p:attrName>ppt_x</p:attrName>
                                        </p:attrNameLst>
                                      </p:cBhvr>
                                    </p:anim>
                                  </p:childTnLst>
                                </p:cTn>
                              </p:par>
                            </p:childTnLst>
                          </p:cTn>
                        </p:par>
                        <p:par>
                          <p:cTn id="46" fill="hold">
                            <p:stCondLst>
                              <p:cond delay="6000"/>
                            </p:stCondLst>
                            <p:childTnLst>
                              <p:par>
                                <p:cTn id="47" presetID="34" presetClass="entr" presetSubtype="0" fill="hold" grpId="0"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4">
                                            <p:txEl>
                                              <p:pRg st="6" end="6"/>
                                            </p:txEl>
                                          </p:spTgt>
                                        </p:tgtEl>
                                        <p:attrNameLst>
                                          <p:attrName>ppt_x</p:attrName>
                                        </p:attrNameLst>
                                      </p:cBhvr>
                                    </p:anim>
                                    <p:anim from="0" to="-1.0" calcmode="lin" valueType="num">
                                      <p:cBhvr>
                                        <p:cTn id="50" dur="200" decel="50000" autoRev="1" fill="hold">
                                          <p:stCondLst>
                                            <p:cond delay="600"/>
                                          </p:stCondLst>
                                        </p:cTn>
                                        <p:tgtEl>
                                          <p:spTgt spid="4">
                                            <p:txEl>
                                              <p:pRg st="6" end="6"/>
                                            </p:txEl>
                                          </p:spTgt>
                                        </p:tgtEl>
                                        <p:attrNameLst>
                                          <p:attrName>xshear</p:attrName>
                                        </p:attrNameLst>
                                      </p:cBhvr>
                                    </p:anim>
                                    <p:animScale>
                                      <p:cBhvr>
                                        <p:cTn id="51" dur="200" decel="100000" autoRev="1" fill="hold">
                                          <p:stCondLst>
                                            <p:cond delay="600"/>
                                          </p:stCondLst>
                                        </p:cTn>
                                        <p:tgtEl>
                                          <p:spTgt spid="4">
                                            <p:txEl>
                                              <p:pRg st="6" end="6"/>
                                            </p:txEl>
                                          </p:spTgt>
                                        </p:tgtEl>
                                      </p:cBhvr>
                                      <p:from x="100000" y="100000"/>
                                      <p:to x="80000" y="100000"/>
                                    </p:animScale>
                                    <p:anim by="(#ppt_h/3+#ppt_w*0.1)" calcmode="lin" valueType="num">
                                      <p:cBhvr additive="sum">
                                        <p:cTn id="52" dur="200" decel="100000" autoRev="1" fill="hold">
                                          <p:stCondLst>
                                            <p:cond delay="600"/>
                                          </p:stCondLst>
                                        </p:cTn>
                                        <p:tgtEl>
                                          <p:spTgt spid="4">
                                            <p:txEl>
                                              <p:pRg st="6" end="6"/>
                                            </p:txEl>
                                          </p:spTgt>
                                        </p:tgtEl>
                                        <p:attrNameLst>
                                          <p:attrName>ppt_x</p:attrName>
                                        </p:attrNameLst>
                                      </p:cBhvr>
                                    </p:anim>
                                  </p:childTnLst>
                                </p:cTn>
                              </p:par>
                            </p:childTnLst>
                          </p:cTn>
                        </p:par>
                        <p:par>
                          <p:cTn id="53" fill="hold">
                            <p:stCondLst>
                              <p:cond delay="7000"/>
                            </p:stCondLst>
                            <p:childTnLst>
                              <p:par>
                                <p:cTn id="54" presetID="34" presetClass="entr" presetSubtype="0" fill="hold" grpId="0" nodeType="after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from="(-#ppt_w/2)" to="(#ppt_x)" calcmode="lin" valueType="num">
                                      <p:cBhvr>
                                        <p:cTn id="56" dur="600" fill="hold">
                                          <p:stCondLst>
                                            <p:cond delay="0"/>
                                          </p:stCondLst>
                                        </p:cTn>
                                        <p:tgtEl>
                                          <p:spTgt spid="4">
                                            <p:txEl>
                                              <p:pRg st="7" end="7"/>
                                            </p:txEl>
                                          </p:spTgt>
                                        </p:tgtEl>
                                        <p:attrNameLst>
                                          <p:attrName>ppt_x</p:attrName>
                                        </p:attrNameLst>
                                      </p:cBhvr>
                                    </p:anim>
                                    <p:anim from="0" to="-1.0" calcmode="lin" valueType="num">
                                      <p:cBhvr>
                                        <p:cTn id="57" dur="200" decel="50000" autoRev="1" fill="hold">
                                          <p:stCondLst>
                                            <p:cond delay="600"/>
                                          </p:stCondLst>
                                        </p:cTn>
                                        <p:tgtEl>
                                          <p:spTgt spid="4">
                                            <p:txEl>
                                              <p:pRg st="7" end="7"/>
                                            </p:txEl>
                                          </p:spTgt>
                                        </p:tgtEl>
                                        <p:attrNameLst>
                                          <p:attrName>xshear</p:attrName>
                                        </p:attrNameLst>
                                      </p:cBhvr>
                                    </p:anim>
                                    <p:animScale>
                                      <p:cBhvr>
                                        <p:cTn id="58" dur="200" decel="100000" autoRev="1" fill="hold">
                                          <p:stCondLst>
                                            <p:cond delay="600"/>
                                          </p:stCondLst>
                                        </p:cTn>
                                        <p:tgtEl>
                                          <p:spTgt spid="4">
                                            <p:txEl>
                                              <p:pRg st="7" end="7"/>
                                            </p:txEl>
                                          </p:spTgt>
                                        </p:tgtEl>
                                      </p:cBhvr>
                                      <p:from x="100000" y="100000"/>
                                      <p:to x="80000" y="100000"/>
                                    </p:animScale>
                                    <p:anim by="(#ppt_h/3+#ppt_w*0.1)" calcmode="lin" valueType="num">
                                      <p:cBhvr additive="sum">
                                        <p:cTn id="59" dur="200" decel="100000" autoRev="1" fill="hold">
                                          <p:stCondLst>
                                            <p:cond delay="600"/>
                                          </p:stCondLst>
                                        </p:cTn>
                                        <p:tgtEl>
                                          <p:spTgt spid="4">
                                            <p:txEl>
                                              <p:pRg st="7" end="7"/>
                                            </p:txEl>
                                          </p:spTgt>
                                        </p:tgtEl>
                                        <p:attrNameLst>
                                          <p:attrName>ppt_x</p:attrName>
                                        </p:attrNameLst>
                                      </p:cBhvr>
                                    </p:anim>
                                  </p:childTnLst>
                                </p:cTn>
                              </p:par>
                            </p:childTnLst>
                          </p:cTn>
                        </p:par>
                        <p:par>
                          <p:cTn id="60" fill="hold">
                            <p:stCondLst>
                              <p:cond delay="8000"/>
                            </p:stCondLst>
                            <p:childTnLst>
                              <p:par>
                                <p:cTn id="61" presetID="34" presetClass="entr" presetSubtype="0" fill="hold" grpId="0" nodeType="after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from="(-#ppt_w/2)" to="(#ppt_x)" calcmode="lin" valueType="num">
                                      <p:cBhvr>
                                        <p:cTn id="63" dur="600" fill="hold">
                                          <p:stCondLst>
                                            <p:cond delay="0"/>
                                          </p:stCondLst>
                                        </p:cTn>
                                        <p:tgtEl>
                                          <p:spTgt spid="4">
                                            <p:txEl>
                                              <p:pRg st="8" end="8"/>
                                            </p:txEl>
                                          </p:spTgt>
                                        </p:tgtEl>
                                        <p:attrNameLst>
                                          <p:attrName>ppt_x</p:attrName>
                                        </p:attrNameLst>
                                      </p:cBhvr>
                                    </p:anim>
                                    <p:anim from="0" to="-1.0" calcmode="lin" valueType="num">
                                      <p:cBhvr>
                                        <p:cTn id="64" dur="200" decel="50000" autoRev="1" fill="hold">
                                          <p:stCondLst>
                                            <p:cond delay="600"/>
                                          </p:stCondLst>
                                        </p:cTn>
                                        <p:tgtEl>
                                          <p:spTgt spid="4">
                                            <p:txEl>
                                              <p:pRg st="8" end="8"/>
                                            </p:txEl>
                                          </p:spTgt>
                                        </p:tgtEl>
                                        <p:attrNameLst>
                                          <p:attrName>xshear</p:attrName>
                                        </p:attrNameLst>
                                      </p:cBhvr>
                                    </p:anim>
                                    <p:animScale>
                                      <p:cBhvr>
                                        <p:cTn id="65" dur="200" decel="100000" autoRev="1" fill="hold">
                                          <p:stCondLst>
                                            <p:cond delay="600"/>
                                          </p:stCondLst>
                                        </p:cTn>
                                        <p:tgtEl>
                                          <p:spTgt spid="4">
                                            <p:txEl>
                                              <p:pRg st="8" end="8"/>
                                            </p:txEl>
                                          </p:spTgt>
                                        </p:tgtEl>
                                      </p:cBhvr>
                                      <p:from x="100000" y="100000"/>
                                      <p:to x="80000" y="100000"/>
                                    </p:animScale>
                                    <p:anim by="(#ppt_h/3+#ppt_w*0.1)" calcmode="lin" valueType="num">
                                      <p:cBhvr additive="sum">
                                        <p:cTn id="66" dur="200" decel="100000" autoRev="1" fill="hold">
                                          <p:stCondLst>
                                            <p:cond delay="600"/>
                                          </p:stCondLst>
                                        </p:cTn>
                                        <p:tgtEl>
                                          <p:spTgt spid="4">
                                            <p:txEl>
                                              <p:pRg st="8" end="8"/>
                                            </p:txEl>
                                          </p:spTgt>
                                        </p:tgtEl>
                                        <p:attrNameLst>
                                          <p:attrName>ppt_x</p:attrName>
                                        </p:attrNameLst>
                                      </p:cBhvr>
                                    </p:anim>
                                  </p:childTnLst>
                                </p:cTn>
                              </p:par>
                            </p:childTnLst>
                          </p:cTn>
                        </p:par>
                        <p:par>
                          <p:cTn id="67" fill="hold">
                            <p:stCondLst>
                              <p:cond delay="9000"/>
                            </p:stCondLst>
                            <p:childTnLst>
                              <p:par>
                                <p:cTn id="68" presetID="34" presetClass="entr" presetSubtype="0" fill="hold" grpId="0" nodeType="after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from="(-#ppt_w/2)" to="(#ppt_x)" calcmode="lin" valueType="num">
                                      <p:cBhvr>
                                        <p:cTn id="70" dur="600" fill="hold">
                                          <p:stCondLst>
                                            <p:cond delay="0"/>
                                          </p:stCondLst>
                                        </p:cTn>
                                        <p:tgtEl>
                                          <p:spTgt spid="4">
                                            <p:txEl>
                                              <p:pRg st="9" end="9"/>
                                            </p:txEl>
                                          </p:spTgt>
                                        </p:tgtEl>
                                        <p:attrNameLst>
                                          <p:attrName>ppt_x</p:attrName>
                                        </p:attrNameLst>
                                      </p:cBhvr>
                                    </p:anim>
                                    <p:anim from="0" to="-1.0" calcmode="lin" valueType="num">
                                      <p:cBhvr>
                                        <p:cTn id="71" dur="200" decel="50000" autoRev="1" fill="hold">
                                          <p:stCondLst>
                                            <p:cond delay="600"/>
                                          </p:stCondLst>
                                        </p:cTn>
                                        <p:tgtEl>
                                          <p:spTgt spid="4">
                                            <p:txEl>
                                              <p:pRg st="9" end="9"/>
                                            </p:txEl>
                                          </p:spTgt>
                                        </p:tgtEl>
                                        <p:attrNameLst>
                                          <p:attrName>xshear</p:attrName>
                                        </p:attrNameLst>
                                      </p:cBhvr>
                                    </p:anim>
                                    <p:animScale>
                                      <p:cBhvr>
                                        <p:cTn id="72" dur="200" decel="100000" autoRev="1" fill="hold">
                                          <p:stCondLst>
                                            <p:cond delay="600"/>
                                          </p:stCondLst>
                                        </p:cTn>
                                        <p:tgtEl>
                                          <p:spTgt spid="4">
                                            <p:txEl>
                                              <p:pRg st="9" end="9"/>
                                            </p:txEl>
                                          </p:spTgt>
                                        </p:tgtEl>
                                      </p:cBhvr>
                                      <p:from x="100000" y="100000"/>
                                      <p:to x="80000" y="100000"/>
                                    </p:animScale>
                                    <p:anim by="(#ppt_h/3+#ppt_w*0.1)" calcmode="lin" valueType="num">
                                      <p:cBhvr additive="sum">
                                        <p:cTn id="73" dur="200" decel="100000" autoRev="1" fill="hold">
                                          <p:stCondLst>
                                            <p:cond delay="600"/>
                                          </p:stCondLst>
                                        </p:cTn>
                                        <p:tgtEl>
                                          <p:spTgt spid="4">
                                            <p:txEl>
                                              <p:pRg st="9" end="9"/>
                                            </p:txEl>
                                          </p:spTgt>
                                        </p:tgtEl>
                                        <p:attrNameLst>
                                          <p:attrName>ppt_x</p:attrName>
                                        </p:attrNameLst>
                                      </p:cBhvr>
                                    </p:anim>
                                  </p:childTnLst>
                                </p:cTn>
                              </p:par>
                            </p:childTnLst>
                          </p:cTn>
                        </p:par>
                        <p:par>
                          <p:cTn id="74" fill="hold">
                            <p:stCondLst>
                              <p:cond delay="10000"/>
                            </p:stCondLst>
                            <p:childTnLst>
                              <p:par>
                                <p:cTn id="75" presetID="34" presetClass="entr" presetSubtype="0" fill="hold" grpId="0" nodeType="after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7" dur="600" fill="hold">
                                          <p:stCondLst>
                                            <p:cond delay="0"/>
                                          </p:stCondLst>
                                        </p:cTn>
                                        <p:tgtEl>
                                          <p:spTgt spid="5">
                                            <p:txEl>
                                              <p:pRg st="0" end="0"/>
                                            </p:txEl>
                                          </p:spTgt>
                                        </p:tgtEl>
                                        <p:attrNameLst>
                                          <p:attrName>ppt_x</p:attrName>
                                        </p:attrNameLst>
                                      </p:cBhvr>
                                    </p:anim>
                                    <p:anim from="0" to="-1.0" calcmode="lin" valueType="num">
                                      <p:cBhvr>
                                        <p:cTn id="78" dur="200" decel="50000" autoRev="1" fill="hold">
                                          <p:stCondLst>
                                            <p:cond delay="600"/>
                                          </p:stCondLst>
                                        </p:cTn>
                                        <p:tgtEl>
                                          <p:spTgt spid="5">
                                            <p:txEl>
                                              <p:pRg st="0" end="0"/>
                                            </p:txEl>
                                          </p:spTgt>
                                        </p:tgtEl>
                                        <p:attrNameLst>
                                          <p:attrName>xshear</p:attrName>
                                        </p:attrNameLst>
                                      </p:cBhvr>
                                    </p:anim>
                                    <p:animScale>
                                      <p:cBhvr>
                                        <p:cTn id="79" dur="200" decel="100000" autoRev="1" fill="hold">
                                          <p:stCondLst>
                                            <p:cond delay="600"/>
                                          </p:stCondLst>
                                        </p:cTn>
                                        <p:tgtEl>
                                          <p:spTgt spid="5">
                                            <p:txEl>
                                              <p:pRg st="0" end="0"/>
                                            </p:txEl>
                                          </p:spTgt>
                                        </p:tgtEl>
                                      </p:cBhvr>
                                      <p:from x="100000" y="100000"/>
                                      <p:to x="80000" y="100000"/>
                                    </p:animScale>
                                    <p:anim by="(#ppt_h/3+#ppt_w*0.1)" calcmode="lin" valueType="num">
                                      <p:cBhvr additive="sum">
                                        <p:cTn id="80" dur="200" decel="100000" autoRev="1" fill="hold">
                                          <p:stCondLst>
                                            <p:cond delay="600"/>
                                          </p:stCondLst>
                                        </p:cTn>
                                        <p:tgtEl>
                                          <p:spTgt spid="5">
                                            <p:txEl>
                                              <p:pRg st="0" end="0"/>
                                            </p:txEl>
                                          </p:spTgt>
                                        </p:tgtEl>
                                        <p:attrNameLst>
                                          <p:attrName>ppt_x</p:attrName>
                                        </p:attrNameLst>
                                      </p:cBhvr>
                                    </p:anim>
                                  </p:childTnLst>
                                </p:cTn>
                              </p:par>
                            </p:childTnLst>
                          </p:cTn>
                        </p:par>
                        <p:par>
                          <p:cTn id="81" fill="hold">
                            <p:stCondLst>
                              <p:cond delay="11000"/>
                            </p:stCondLst>
                            <p:childTnLst>
                              <p:par>
                                <p:cTn id="82" presetID="34" presetClass="entr" presetSubtype="0" fill="hold" grpId="0" nodeType="afterEffect">
                                  <p:stCondLst>
                                    <p:cond delay="0"/>
                                  </p:stCondLst>
                                  <p:childTnLst>
                                    <p:set>
                                      <p:cBhvr>
                                        <p:cTn id="83" dur="1" fill="hold">
                                          <p:stCondLst>
                                            <p:cond delay="0"/>
                                          </p:stCondLst>
                                        </p:cTn>
                                        <p:tgtEl>
                                          <p:spTgt spid="5">
                                            <p:txEl>
                                              <p:pRg st="1" end="1"/>
                                            </p:txEl>
                                          </p:spTgt>
                                        </p:tgtEl>
                                        <p:attrNameLst>
                                          <p:attrName>style.visibility</p:attrName>
                                        </p:attrNameLst>
                                      </p:cBhvr>
                                      <p:to>
                                        <p:strVal val="visible"/>
                                      </p:to>
                                    </p:set>
                                    <p:anim from="(-#ppt_w/2)" to="(#ppt_x)" calcmode="lin" valueType="num">
                                      <p:cBhvr>
                                        <p:cTn id="84" dur="600" fill="hold">
                                          <p:stCondLst>
                                            <p:cond delay="0"/>
                                          </p:stCondLst>
                                        </p:cTn>
                                        <p:tgtEl>
                                          <p:spTgt spid="5">
                                            <p:txEl>
                                              <p:pRg st="1" end="1"/>
                                            </p:txEl>
                                          </p:spTgt>
                                        </p:tgtEl>
                                        <p:attrNameLst>
                                          <p:attrName>ppt_x</p:attrName>
                                        </p:attrNameLst>
                                      </p:cBhvr>
                                    </p:anim>
                                    <p:anim from="0" to="-1.0" calcmode="lin" valueType="num">
                                      <p:cBhvr>
                                        <p:cTn id="85" dur="200" decel="50000" autoRev="1" fill="hold">
                                          <p:stCondLst>
                                            <p:cond delay="600"/>
                                          </p:stCondLst>
                                        </p:cTn>
                                        <p:tgtEl>
                                          <p:spTgt spid="5">
                                            <p:txEl>
                                              <p:pRg st="1" end="1"/>
                                            </p:txEl>
                                          </p:spTgt>
                                        </p:tgtEl>
                                        <p:attrNameLst>
                                          <p:attrName>xshear</p:attrName>
                                        </p:attrNameLst>
                                      </p:cBhvr>
                                    </p:anim>
                                    <p:animScale>
                                      <p:cBhvr>
                                        <p:cTn id="86" dur="200" decel="100000" autoRev="1" fill="hold">
                                          <p:stCondLst>
                                            <p:cond delay="600"/>
                                          </p:stCondLst>
                                        </p:cTn>
                                        <p:tgtEl>
                                          <p:spTgt spid="5">
                                            <p:txEl>
                                              <p:pRg st="1" end="1"/>
                                            </p:txEl>
                                          </p:spTgt>
                                        </p:tgtEl>
                                      </p:cBhvr>
                                      <p:from x="100000" y="100000"/>
                                      <p:to x="80000" y="100000"/>
                                    </p:animScale>
                                    <p:anim by="(#ppt_h/3+#ppt_w*0.1)" calcmode="lin" valueType="num">
                                      <p:cBhvr additive="sum">
                                        <p:cTn id="87" dur="200" decel="100000" autoRev="1" fill="hold">
                                          <p:stCondLst>
                                            <p:cond delay="600"/>
                                          </p:stCondLst>
                                        </p:cTn>
                                        <p:tgtEl>
                                          <p:spTgt spid="5">
                                            <p:txEl>
                                              <p:pRg st="1" end="1"/>
                                            </p:txEl>
                                          </p:spTgt>
                                        </p:tgtEl>
                                        <p:attrNameLst>
                                          <p:attrName>ppt_x</p:attrName>
                                        </p:attrNameLst>
                                      </p:cBhvr>
                                    </p:anim>
                                  </p:childTnLst>
                                </p:cTn>
                              </p:par>
                            </p:childTnLst>
                          </p:cTn>
                        </p:par>
                        <p:par>
                          <p:cTn id="88" fill="hold">
                            <p:stCondLst>
                              <p:cond delay="12000"/>
                            </p:stCondLst>
                            <p:childTnLst>
                              <p:par>
                                <p:cTn id="89" presetID="34" presetClass="entr" presetSubtype="0" fill="hold" grpId="0" nodeType="afterEffect">
                                  <p:stCondLst>
                                    <p:cond delay="0"/>
                                  </p:stCondLst>
                                  <p:childTnLst>
                                    <p:set>
                                      <p:cBhvr>
                                        <p:cTn id="90" dur="1" fill="hold">
                                          <p:stCondLst>
                                            <p:cond delay="0"/>
                                          </p:stCondLst>
                                        </p:cTn>
                                        <p:tgtEl>
                                          <p:spTgt spid="5">
                                            <p:txEl>
                                              <p:pRg st="2" end="2"/>
                                            </p:txEl>
                                          </p:spTgt>
                                        </p:tgtEl>
                                        <p:attrNameLst>
                                          <p:attrName>style.visibility</p:attrName>
                                        </p:attrNameLst>
                                      </p:cBhvr>
                                      <p:to>
                                        <p:strVal val="visible"/>
                                      </p:to>
                                    </p:set>
                                    <p:anim from="(-#ppt_w/2)" to="(#ppt_x)" calcmode="lin" valueType="num">
                                      <p:cBhvr>
                                        <p:cTn id="91" dur="600" fill="hold">
                                          <p:stCondLst>
                                            <p:cond delay="0"/>
                                          </p:stCondLst>
                                        </p:cTn>
                                        <p:tgtEl>
                                          <p:spTgt spid="5">
                                            <p:txEl>
                                              <p:pRg st="2" end="2"/>
                                            </p:txEl>
                                          </p:spTgt>
                                        </p:tgtEl>
                                        <p:attrNameLst>
                                          <p:attrName>ppt_x</p:attrName>
                                        </p:attrNameLst>
                                      </p:cBhvr>
                                    </p:anim>
                                    <p:anim from="0" to="-1.0" calcmode="lin" valueType="num">
                                      <p:cBhvr>
                                        <p:cTn id="92" dur="200" decel="50000" autoRev="1" fill="hold">
                                          <p:stCondLst>
                                            <p:cond delay="600"/>
                                          </p:stCondLst>
                                        </p:cTn>
                                        <p:tgtEl>
                                          <p:spTgt spid="5">
                                            <p:txEl>
                                              <p:pRg st="2" end="2"/>
                                            </p:txEl>
                                          </p:spTgt>
                                        </p:tgtEl>
                                        <p:attrNameLst>
                                          <p:attrName>xshear</p:attrName>
                                        </p:attrNameLst>
                                      </p:cBhvr>
                                    </p:anim>
                                    <p:animScale>
                                      <p:cBhvr>
                                        <p:cTn id="93" dur="200" decel="100000" autoRev="1" fill="hold">
                                          <p:stCondLst>
                                            <p:cond delay="600"/>
                                          </p:stCondLst>
                                        </p:cTn>
                                        <p:tgtEl>
                                          <p:spTgt spid="5">
                                            <p:txEl>
                                              <p:pRg st="2" end="2"/>
                                            </p:txEl>
                                          </p:spTgt>
                                        </p:tgtEl>
                                      </p:cBhvr>
                                      <p:from x="100000" y="100000"/>
                                      <p:to x="80000" y="100000"/>
                                    </p:animScale>
                                    <p:anim by="(#ppt_h/3+#ppt_w*0.1)" calcmode="lin" valueType="num">
                                      <p:cBhvr additive="sum">
                                        <p:cTn id="94" dur="200" decel="100000" autoRev="1" fill="hold">
                                          <p:stCondLst>
                                            <p:cond delay="600"/>
                                          </p:stCondLst>
                                        </p:cTn>
                                        <p:tgtEl>
                                          <p:spTgt spid="5">
                                            <p:txEl>
                                              <p:pRg st="2" end="2"/>
                                            </p:txEl>
                                          </p:spTgt>
                                        </p:tgtEl>
                                        <p:attrNameLst>
                                          <p:attrName>ppt_x</p:attrName>
                                        </p:attrNameLst>
                                      </p:cBhvr>
                                    </p:anim>
                                  </p:childTnLst>
                                </p:cTn>
                              </p:par>
                            </p:childTnLst>
                          </p:cTn>
                        </p:par>
                        <p:par>
                          <p:cTn id="95" fill="hold">
                            <p:stCondLst>
                              <p:cond delay="13000"/>
                            </p:stCondLst>
                            <p:childTnLst>
                              <p:par>
                                <p:cTn id="96" presetID="34" presetClass="entr" presetSubtype="0" fill="hold" grpId="0" nodeType="afterEffect">
                                  <p:stCondLst>
                                    <p:cond delay="0"/>
                                  </p:stCondLst>
                                  <p:childTnLst>
                                    <p:set>
                                      <p:cBhvr>
                                        <p:cTn id="97" dur="1" fill="hold">
                                          <p:stCondLst>
                                            <p:cond delay="0"/>
                                          </p:stCondLst>
                                        </p:cTn>
                                        <p:tgtEl>
                                          <p:spTgt spid="5">
                                            <p:txEl>
                                              <p:pRg st="3" end="3"/>
                                            </p:txEl>
                                          </p:spTgt>
                                        </p:tgtEl>
                                        <p:attrNameLst>
                                          <p:attrName>style.visibility</p:attrName>
                                        </p:attrNameLst>
                                      </p:cBhvr>
                                      <p:to>
                                        <p:strVal val="visible"/>
                                      </p:to>
                                    </p:set>
                                    <p:anim from="(-#ppt_w/2)" to="(#ppt_x)" calcmode="lin" valueType="num">
                                      <p:cBhvr>
                                        <p:cTn id="98" dur="600" fill="hold">
                                          <p:stCondLst>
                                            <p:cond delay="0"/>
                                          </p:stCondLst>
                                        </p:cTn>
                                        <p:tgtEl>
                                          <p:spTgt spid="5">
                                            <p:txEl>
                                              <p:pRg st="3" end="3"/>
                                            </p:txEl>
                                          </p:spTgt>
                                        </p:tgtEl>
                                        <p:attrNameLst>
                                          <p:attrName>ppt_x</p:attrName>
                                        </p:attrNameLst>
                                      </p:cBhvr>
                                    </p:anim>
                                    <p:anim from="0" to="-1.0" calcmode="lin" valueType="num">
                                      <p:cBhvr>
                                        <p:cTn id="99" dur="200" decel="50000" autoRev="1" fill="hold">
                                          <p:stCondLst>
                                            <p:cond delay="600"/>
                                          </p:stCondLst>
                                        </p:cTn>
                                        <p:tgtEl>
                                          <p:spTgt spid="5">
                                            <p:txEl>
                                              <p:pRg st="3" end="3"/>
                                            </p:txEl>
                                          </p:spTgt>
                                        </p:tgtEl>
                                        <p:attrNameLst>
                                          <p:attrName>xshear</p:attrName>
                                        </p:attrNameLst>
                                      </p:cBhvr>
                                    </p:anim>
                                    <p:animScale>
                                      <p:cBhvr>
                                        <p:cTn id="100" dur="200" decel="100000" autoRev="1" fill="hold">
                                          <p:stCondLst>
                                            <p:cond delay="600"/>
                                          </p:stCondLst>
                                        </p:cTn>
                                        <p:tgtEl>
                                          <p:spTgt spid="5">
                                            <p:txEl>
                                              <p:pRg st="3" end="3"/>
                                            </p:txEl>
                                          </p:spTgt>
                                        </p:tgtEl>
                                      </p:cBhvr>
                                      <p:from x="100000" y="100000"/>
                                      <p:to x="80000" y="100000"/>
                                    </p:animScale>
                                    <p:anim by="(#ppt_h/3+#ppt_w*0.1)" calcmode="lin" valueType="num">
                                      <p:cBhvr additive="sum">
                                        <p:cTn id="101" dur="200" decel="100000" autoRev="1" fill="hold">
                                          <p:stCondLst>
                                            <p:cond delay="600"/>
                                          </p:stCondLst>
                                        </p:cTn>
                                        <p:tgtEl>
                                          <p:spTgt spid="5">
                                            <p:txEl>
                                              <p:pRg st="3" end="3"/>
                                            </p:txEl>
                                          </p:spTgt>
                                        </p:tgtEl>
                                        <p:attrNameLst>
                                          <p:attrName>ppt_x</p:attrName>
                                        </p:attrNameLst>
                                      </p:cBhvr>
                                    </p:anim>
                                  </p:childTnLst>
                                </p:cTn>
                              </p:par>
                            </p:childTnLst>
                          </p:cTn>
                        </p:par>
                        <p:par>
                          <p:cTn id="102" fill="hold">
                            <p:stCondLst>
                              <p:cond delay="14000"/>
                            </p:stCondLst>
                            <p:childTnLst>
                              <p:par>
                                <p:cTn id="103" presetID="34" presetClass="entr" presetSubtype="0" fill="hold" grpId="0" nodeType="afterEffect">
                                  <p:stCondLst>
                                    <p:cond delay="0"/>
                                  </p:stCondLst>
                                  <p:childTnLst>
                                    <p:set>
                                      <p:cBhvr>
                                        <p:cTn id="104" dur="1" fill="hold">
                                          <p:stCondLst>
                                            <p:cond delay="0"/>
                                          </p:stCondLst>
                                        </p:cTn>
                                        <p:tgtEl>
                                          <p:spTgt spid="5">
                                            <p:txEl>
                                              <p:pRg st="4" end="4"/>
                                            </p:txEl>
                                          </p:spTgt>
                                        </p:tgtEl>
                                        <p:attrNameLst>
                                          <p:attrName>style.visibility</p:attrName>
                                        </p:attrNameLst>
                                      </p:cBhvr>
                                      <p:to>
                                        <p:strVal val="visible"/>
                                      </p:to>
                                    </p:set>
                                    <p:anim from="(-#ppt_w/2)" to="(#ppt_x)" calcmode="lin" valueType="num">
                                      <p:cBhvr>
                                        <p:cTn id="105" dur="600" fill="hold">
                                          <p:stCondLst>
                                            <p:cond delay="0"/>
                                          </p:stCondLst>
                                        </p:cTn>
                                        <p:tgtEl>
                                          <p:spTgt spid="5">
                                            <p:txEl>
                                              <p:pRg st="4" end="4"/>
                                            </p:txEl>
                                          </p:spTgt>
                                        </p:tgtEl>
                                        <p:attrNameLst>
                                          <p:attrName>ppt_x</p:attrName>
                                        </p:attrNameLst>
                                      </p:cBhvr>
                                    </p:anim>
                                    <p:anim from="0" to="-1.0" calcmode="lin" valueType="num">
                                      <p:cBhvr>
                                        <p:cTn id="106" dur="200" decel="50000" autoRev="1" fill="hold">
                                          <p:stCondLst>
                                            <p:cond delay="600"/>
                                          </p:stCondLst>
                                        </p:cTn>
                                        <p:tgtEl>
                                          <p:spTgt spid="5">
                                            <p:txEl>
                                              <p:pRg st="4" end="4"/>
                                            </p:txEl>
                                          </p:spTgt>
                                        </p:tgtEl>
                                        <p:attrNameLst>
                                          <p:attrName>xshear</p:attrName>
                                        </p:attrNameLst>
                                      </p:cBhvr>
                                    </p:anim>
                                    <p:animScale>
                                      <p:cBhvr>
                                        <p:cTn id="107" dur="200" decel="100000" autoRev="1" fill="hold">
                                          <p:stCondLst>
                                            <p:cond delay="600"/>
                                          </p:stCondLst>
                                        </p:cTn>
                                        <p:tgtEl>
                                          <p:spTgt spid="5">
                                            <p:txEl>
                                              <p:pRg st="4" end="4"/>
                                            </p:txEl>
                                          </p:spTgt>
                                        </p:tgtEl>
                                      </p:cBhvr>
                                      <p:from x="100000" y="100000"/>
                                      <p:to x="80000" y="100000"/>
                                    </p:animScale>
                                    <p:anim by="(#ppt_h/3+#ppt_w*0.1)" calcmode="lin" valueType="num">
                                      <p:cBhvr additive="sum">
                                        <p:cTn id="108" dur="200" decel="100000" autoRev="1" fill="hold">
                                          <p:stCondLst>
                                            <p:cond delay="600"/>
                                          </p:stCondLst>
                                        </p:cTn>
                                        <p:tgtEl>
                                          <p:spTgt spid="5">
                                            <p:txEl>
                                              <p:pRg st="4" end="4"/>
                                            </p:txEl>
                                          </p:spTgt>
                                        </p:tgtEl>
                                        <p:attrNameLst>
                                          <p:attrName>ppt_x</p:attrName>
                                        </p:attrNameLst>
                                      </p:cBhvr>
                                    </p:anim>
                                  </p:childTnLst>
                                </p:cTn>
                              </p:par>
                            </p:childTnLst>
                          </p:cTn>
                        </p:par>
                        <p:par>
                          <p:cTn id="109" fill="hold">
                            <p:stCondLst>
                              <p:cond delay="15000"/>
                            </p:stCondLst>
                            <p:childTnLst>
                              <p:par>
                                <p:cTn id="110" presetID="34" presetClass="entr" presetSubtype="0" fill="hold" grpId="0" nodeType="afterEffect">
                                  <p:stCondLst>
                                    <p:cond delay="0"/>
                                  </p:stCondLst>
                                  <p:childTnLst>
                                    <p:set>
                                      <p:cBhvr>
                                        <p:cTn id="111" dur="1" fill="hold">
                                          <p:stCondLst>
                                            <p:cond delay="0"/>
                                          </p:stCondLst>
                                        </p:cTn>
                                        <p:tgtEl>
                                          <p:spTgt spid="5">
                                            <p:txEl>
                                              <p:pRg st="5" end="5"/>
                                            </p:txEl>
                                          </p:spTgt>
                                        </p:tgtEl>
                                        <p:attrNameLst>
                                          <p:attrName>style.visibility</p:attrName>
                                        </p:attrNameLst>
                                      </p:cBhvr>
                                      <p:to>
                                        <p:strVal val="visible"/>
                                      </p:to>
                                    </p:set>
                                    <p:anim from="(-#ppt_w/2)" to="(#ppt_x)" calcmode="lin" valueType="num">
                                      <p:cBhvr>
                                        <p:cTn id="112" dur="600" fill="hold">
                                          <p:stCondLst>
                                            <p:cond delay="0"/>
                                          </p:stCondLst>
                                        </p:cTn>
                                        <p:tgtEl>
                                          <p:spTgt spid="5">
                                            <p:txEl>
                                              <p:pRg st="5" end="5"/>
                                            </p:txEl>
                                          </p:spTgt>
                                        </p:tgtEl>
                                        <p:attrNameLst>
                                          <p:attrName>ppt_x</p:attrName>
                                        </p:attrNameLst>
                                      </p:cBhvr>
                                    </p:anim>
                                    <p:anim from="0" to="-1.0" calcmode="lin" valueType="num">
                                      <p:cBhvr>
                                        <p:cTn id="113" dur="200" decel="50000" autoRev="1" fill="hold">
                                          <p:stCondLst>
                                            <p:cond delay="600"/>
                                          </p:stCondLst>
                                        </p:cTn>
                                        <p:tgtEl>
                                          <p:spTgt spid="5">
                                            <p:txEl>
                                              <p:pRg st="5" end="5"/>
                                            </p:txEl>
                                          </p:spTgt>
                                        </p:tgtEl>
                                        <p:attrNameLst>
                                          <p:attrName>xshear</p:attrName>
                                        </p:attrNameLst>
                                      </p:cBhvr>
                                    </p:anim>
                                    <p:animScale>
                                      <p:cBhvr>
                                        <p:cTn id="114" dur="200" decel="100000" autoRev="1" fill="hold">
                                          <p:stCondLst>
                                            <p:cond delay="600"/>
                                          </p:stCondLst>
                                        </p:cTn>
                                        <p:tgtEl>
                                          <p:spTgt spid="5">
                                            <p:txEl>
                                              <p:pRg st="5" end="5"/>
                                            </p:txEl>
                                          </p:spTgt>
                                        </p:tgtEl>
                                      </p:cBhvr>
                                      <p:from x="100000" y="100000"/>
                                      <p:to x="80000" y="100000"/>
                                    </p:animScale>
                                    <p:anim by="(#ppt_h/3+#ppt_w*0.1)" calcmode="lin" valueType="num">
                                      <p:cBhvr additive="sum">
                                        <p:cTn id="115" dur="200" decel="100000" autoRev="1" fill="hold">
                                          <p:stCondLst>
                                            <p:cond delay="600"/>
                                          </p:stCondLst>
                                        </p:cTn>
                                        <p:tgtEl>
                                          <p:spTgt spid="5">
                                            <p:txEl>
                                              <p:pRg st="5" end="5"/>
                                            </p:txEl>
                                          </p:spTgt>
                                        </p:tgtEl>
                                        <p:attrNameLst>
                                          <p:attrName>ppt_x</p:attrName>
                                        </p:attrNameLst>
                                      </p:cBhvr>
                                    </p:anim>
                                  </p:childTnLst>
                                </p:cTn>
                              </p:par>
                            </p:childTnLst>
                          </p:cTn>
                        </p:par>
                        <p:par>
                          <p:cTn id="116" fill="hold">
                            <p:stCondLst>
                              <p:cond delay="16000"/>
                            </p:stCondLst>
                            <p:childTnLst>
                              <p:par>
                                <p:cTn id="117" presetID="34" presetClass="entr" presetSubtype="0" fill="hold" grpId="0" nodeType="afterEffect">
                                  <p:stCondLst>
                                    <p:cond delay="0"/>
                                  </p:stCondLst>
                                  <p:childTnLst>
                                    <p:set>
                                      <p:cBhvr>
                                        <p:cTn id="118" dur="1" fill="hold">
                                          <p:stCondLst>
                                            <p:cond delay="0"/>
                                          </p:stCondLst>
                                        </p:cTn>
                                        <p:tgtEl>
                                          <p:spTgt spid="5">
                                            <p:txEl>
                                              <p:pRg st="6" end="6"/>
                                            </p:txEl>
                                          </p:spTgt>
                                        </p:tgtEl>
                                        <p:attrNameLst>
                                          <p:attrName>style.visibility</p:attrName>
                                        </p:attrNameLst>
                                      </p:cBhvr>
                                      <p:to>
                                        <p:strVal val="visible"/>
                                      </p:to>
                                    </p:set>
                                    <p:anim from="(-#ppt_w/2)" to="(#ppt_x)" calcmode="lin" valueType="num">
                                      <p:cBhvr>
                                        <p:cTn id="119" dur="600" fill="hold">
                                          <p:stCondLst>
                                            <p:cond delay="0"/>
                                          </p:stCondLst>
                                        </p:cTn>
                                        <p:tgtEl>
                                          <p:spTgt spid="5">
                                            <p:txEl>
                                              <p:pRg st="6" end="6"/>
                                            </p:txEl>
                                          </p:spTgt>
                                        </p:tgtEl>
                                        <p:attrNameLst>
                                          <p:attrName>ppt_x</p:attrName>
                                        </p:attrNameLst>
                                      </p:cBhvr>
                                    </p:anim>
                                    <p:anim from="0" to="-1.0" calcmode="lin" valueType="num">
                                      <p:cBhvr>
                                        <p:cTn id="120" dur="200" decel="50000" autoRev="1" fill="hold">
                                          <p:stCondLst>
                                            <p:cond delay="600"/>
                                          </p:stCondLst>
                                        </p:cTn>
                                        <p:tgtEl>
                                          <p:spTgt spid="5">
                                            <p:txEl>
                                              <p:pRg st="6" end="6"/>
                                            </p:txEl>
                                          </p:spTgt>
                                        </p:tgtEl>
                                        <p:attrNameLst>
                                          <p:attrName>xshear</p:attrName>
                                        </p:attrNameLst>
                                      </p:cBhvr>
                                    </p:anim>
                                    <p:animScale>
                                      <p:cBhvr>
                                        <p:cTn id="121" dur="200" decel="100000" autoRev="1" fill="hold">
                                          <p:stCondLst>
                                            <p:cond delay="600"/>
                                          </p:stCondLst>
                                        </p:cTn>
                                        <p:tgtEl>
                                          <p:spTgt spid="5">
                                            <p:txEl>
                                              <p:pRg st="6" end="6"/>
                                            </p:txEl>
                                          </p:spTgt>
                                        </p:tgtEl>
                                      </p:cBhvr>
                                      <p:from x="100000" y="100000"/>
                                      <p:to x="80000" y="100000"/>
                                    </p:animScale>
                                    <p:anim by="(#ppt_h/3+#ppt_w*0.1)" calcmode="lin" valueType="num">
                                      <p:cBhvr additive="sum">
                                        <p:cTn id="122" dur="200" decel="100000" autoRev="1" fill="hold">
                                          <p:stCondLst>
                                            <p:cond delay="600"/>
                                          </p:stCondLst>
                                        </p:cTn>
                                        <p:tgtEl>
                                          <p:spTgt spid="5">
                                            <p:txEl>
                                              <p:pRg st="6" end="6"/>
                                            </p:txEl>
                                          </p:spTgt>
                                        </p:tgtEl>
                                        <p:attrNameLst>
                                          <p:attrName>ppt_x</p:attrName>
                                        </p:attrNameLst>
                                      </p:cBhvr>
                                    </p:anim>
                                  </p:childTnLst>
                                </p:cTn>
                              </p:par>
                            </p:childTnLst>
                          </p:cTn>
                        </p:par>
                        <p:par>
                          <p:cTn id="123" fill="hold">
                            <p:stCondLst>
                              <p:cond delay="17000"/>
                            </p:stCondLst>
                            <p:childTnLst>
                              <p:par>
                                <p:cTn id="124" presetID="34" presetClass="entr" presetSubtype="0" fill="hold" grpId="0" nodeType="afterEffect">
                                  <p:stCondLst>
                                    <p:cond delay="0"/>
                                  </p:stCondLst>
                                  <p:childTnLst>
                                    <p:set>
                                      <p:cBhvr>
                                        <p:cTn id="125" dur="1" fill="hold">
                                          <p:stCondLst>
                                            <p:cond delay="0"/>
                                          </p:stCondLst>
                                        </p:cTn>
                                        <p:tgtEl>
                                          <p:spTgt spid="5">
                                            <p:txEl>
                                              <p:pRg st="7" end="7"/>
                                            </p:txEl>
                                          </p:spTgt>
                                        </p:tgtEl>
                                        <p:attrNameLst>
                                          <p:attrName>style.visibility</p:attrName>
                                        </p:attrNameLst>
                                      </p:cBhvr>
                                      <p:to>
                                        <p:strVal val="visible"/>
                                      </p:to>
                                    </p:set>
                                    <p:anim from="(-#ppt_w/2)" to="(#ppt_x)" calcmode="lin" valueType="num">
                                      <p:cBhvr>
                                        <p:cTn id="126" dur="600" fill="hold">
                                          <p:stCondLst>
                                            <p:cond delay="0"/>
                                          </p:stCondLst>
                                        </p:cTn>
                                        <p:tgtEl>
                                          <p:spTgt spid="5">
                                            <p:txEl>
                                              <p:pRg st="7" end="7"/>
                                            </p:txEl>
                                          </p:spTgt>
                                        </p:tgtEl>
                                        <p:attrNameLst>
                                          <p:attrName>ppt_x</p:attrName>
                                        </p:attrNameLst>
                                      </p:cBhvr>
                                    </p:anim>
                                    <p:anim from="0" to="-1.0" calcmode="lin" valueType="num">
                                      <p:cBhvr>
                                        <p:cTn id="127" dur="200" decel="50000" autoRev="1" fill="hold">
                                          <p:stCondLst>
                                            <p:cond delay="600"/>
                                          </p:stCondLst>
                                        </p:cTn>
                                        <p:tgtEl>
                                          <p:spTgt spid="5">
                                            <p:txEl>
                                              <p:pRg st="7" end="7"/>
                                            </p:txEl>
                                          </p:spTgt>
                                        </p:tgtEl>
                                        <p:attrNameLst>
                                          <p:attrName>xshear</p:attrName>
                                        </p:attrNameLst>
                                      </p:cBhvr>
                                    </p:anim>
                                    <p:animScale>
                                      <p:cBhvr>
                                        <p:cTn id="128" dur="200" decel="100000" autoRev="1" fill="hold">
                                          <p:stCondLst>
                                            <p:cond delay="600"/>
                                          </p:stCondLst>
                                        </p:cTn>
                                        <p:tgtEl>
                                          <p:spTgt spid="5">
                                            <p:txEl>
                                              <p:pRg st="7" end="7"/>
                                            </p:txEl>
                                          </p:spTgt>
                                        </p:tgtEl>
                                      </p:cBhvr>
                                      <p:from x="100000" y="100000"/>
                                      <p:to x="80000" y="100000"/>
                                    </p:animScale>
                                    <p:anim by="(#ppt_h/3+#ppt_w*0.1)" calcmode="lin" valueType="num">
                                      <p:cBhvr additive="sum">
                                        <p:cTn id="129" dur="200" decel="100000" autoRev="1" fill="hold">
                                          <p:stCondLst>
                                            <p:cond delay="600"/>
                                          </p:stCondLst>
                                        </p:cTn>
                                        <p:tgtEl>
                                          <p:spTgt spid="5">
                                            <p:txEl>
                                              <p:pRg st="7" end="7"/>
                                            </p:txEl>
                                          </p:spTgt>
                                        </p:tgtEl>
                                        <p:attrNameLst>
                                          <p:attrName>ppt_x</p:attrName>
                                        </p:attrNameLst>
                                      </p:cBhvr>
                                    </p:anim>
                                  </p:childTnLst>
                                </p:cTn>
                              </p:par>
                            </p:childTnLst>
                          </p:cTn>
                        </p:par>
                        <p:par>
                          <p:cTn id="130" fill="hold">
                            <p:stCondLst>
                              <p:cond delay="18000"/>
                            </p:stCondLst>
                            <p:childTnLst>
                              <p:par>
                                <p:cTn id="131" presetID="34" presetClass="entr" presetSubtype="0" fill="hold" grpId="0" nodeType="afterEffect">
                                  <p:stCondLst>
                                    <p:cond delay="0"/>
                                  </p:stCondLst>
                                  <p:childTnLst>
                                    <p:set>
                                      <p:cBhvr>
                                        <p:cTn id="132" dur="1" fill="hold">
                                          <p:stCondLst>
                                            <p:cond delay="0"/>
                                          </p:stCondLst>
                                        </p:cTn>
                                        <p:tgtEl>
                                          <p:spTgt spid="5">
                                            <p:txEl>
                                              <p:pRg st="8" end="8"/>
                                            </p:txEl>
                                          </p:spTgt>
                                        </p:tgtEl>
                                        <p:attrNameLst>
                                          <p:attrName>style.visibility</p:attrName>
                                        </p:attrNameLst>
                                      </p:cBhvr>
                                      <p:to>
                                        <p:strVal val="visible"/>
                                      </p:to>
                                    </p:set>
                                    <p:anim from="(-#ppt_w/2)" to="(#ppt_x)" calcmode="lin" valueType="num">
                                      <p:cBhvr>
                                        <p:cTn id="133" dur="600" fill="hold">
                                          <p:stCondLst>
                                            <p:cond delay="0"/>
                                          </p:stCondLst>
                                        </p:cTn>
                                        <p:tgtEl>
                                          <p:spTgt spid="5">
                                            <p:txEl>
                                              <p:pRg st="8" end="8"/>
                                            </p:txEl>
                                          </p:spTgt>
                                        </p:tgtEl>
                                        <p:attrNameLst>
                                          <p:attrName>ppt_x</p:attrName>
                                        </p:attrNameLst>
                                      </p:cBhvr>
                                    </p:anim>
                                    <p:anim from="0" to="-1.0" calcmode="lin" valueType="num">
                                      <p:cBhvr>
                                        <p:cTn id="134" dur="200" decel="50000" autoRev="1" fill="hold">
                                          <p:stCondLst>
                                            <p:cond delay="600"/>
                                          </p:stCondLst>
                                        </p:cTn>
                                        <p:tgtEl>
                                          <p:spTgt spid="5">
                                            <p:txEl>
                                              <p:pRg st="8" end="8"/>
                                            </p:txEl>
                                          </p:spTgt>
                                        </p:tgtEl>
                                        <p:attrNameLst>
                                          <p:attrName>xshear</p:attrName>
                                        </p:attrNameLst>
                                      </p:cBhvr>
                                    </p:anim>
                                    <p:animScale>
                                      <p:cBhvr>
                                        <p:cTn id="135" dur="200" decel="100000" autoRev="1" fill="hold">
                                          <p:stCondLst>
                                            <p:cond delay="600"/>
                                          </p:stCondLst>
                                        </p:cTn>
                                        <p:tgtEl>
                                          <p:spTgt spid="5">
                                            <p:txEl>
                                              <p:pRg st="8" end="8"/>
                                            </p:txEl>
                                          </p:spTgt>
                                        </p:tgtEl>
                                      </p:cBhvr>
                                      <p:from x="100000" y="100000"/>
                                      <p:to x="80000" y="100000"/>
                                    </p:animScale>
                                    <p:anim by="(#ppt_h/3+#ppt_w*0.1)" calcmode="lin" valueType="num">
                                      <p:cBhvr additive="sum">
                                        <p:cTn id="136" dur="200" decel="100000" autoRev="1" fill="hold">
                                          <p:stCondLst>
                                            <p:cond delay="600"/>
                                          </p:stCondLst>
                                        </p:cTn>
                                        <p:tgtEl>
                                          <p:spTgt spid="5">
                                            <p:txEl>
                                              <p:pRg st="8" end="8"/>
                                            </p:txEl>
                                          </p:spTgt>
                                        </p:tgtEl>
                                        <p:attrNameLst>
                                          <p:attrName>ppt_x</p:attrName>
                                        </p:attrNameLst>
                                      </p:cBhvr>
                                    </p:anim>
                                  </p:childTnLst>
                                </p:cTn>
                              </p:par>
                            </p:childTnLst>
                          </p:cTn>
                        </p:par>
                        <p:par>
                          <p:cTn id="137" fill="hold">
                            <p:stCondLst>
                              <p:cond delay="19000"/>
                            </p:stCondLst>
                            <p:childTnLst>
                              <p:par>
                                <p:cTn id="138" presetID="34" presetClass="entr" presetSubtype="0" fill="hold" grpId="0" nodeType="afterEffect">
                                  <p:stCondLst>
                                    <p:cond delay="0"/>
                                  </p:stCondLst>
                                  <p:childTnLst>
                                    <p:set>
                                      <p:cBhvr>
                                        <p:cTn id="139" dur="1" fill="hold">
                                          <p:stCondLst>
                                            <p:cond delay="0"/>
                                          </p:stCondLst>
                                        </p:cTn>
                                        <p:tgtEl>
                                          <p:spTgt spid="5">
                                            <p:txEl>
                                              <p:pRg st="9" end="9"/>
                                            </p:txEl>
                                          </p:spTgt>
                                        </p:tgtEl>
                                        <p:attrNameLst>
                                          <p:attrName>style.visibility</p:attrName>
                                        </p:attrNameLst>
                                      </p:cBhvr>
                                      <p:to>
                                        <p:strVal val="visible"/>
                                      </p:to>
                                    </p:set>
                                    <p:anim from="(-#ppt_w/2)" to="(#ppt_x)" calcmode="lin" valueType="num">
                                      <p:cBhvr>
                                        <p:cTn id="140" dur="600" fill="hold">
                                          <p:stCondLst>
                                            <p:cond delay="0"/>
                                          </p:stCondLst>
                                        </p:cTn>
                                        <p:tgtEl>
                                          <p:spTgt spid="5">
                                            <p:txEl>
                                              <p:pRg st="9" end="9"/>
                                            </p:txEl>
                                          </p:spTgt>
                                        </p:tgtEl>
                                        <p:attrNameLst>
                                          <p:attrName>ppt_x</p:attrName>
                                        </p:attrNameLst>
                                      </p:cBhvr>
                                    </p:anim>
                                    <p:anim from="0" to="-1.0" calcmode="lin" valueType="num">
                                      <p:cBhvr>
                                        <p:cTn id="141" dur="200" decel="50000" autoRev="1" fill="hold">
                                          <p:stCondLst>
                                            <p:cond delay="600"/>
                                          </p:stCondLst>
                                        </p:cTn>
                                        <p:tgtEl>
                                          <p:spTgt spid="5">
                                            <p:txEl>
                                              <p:pRg st="9" end="9"/>
                                            </p:txEl>
                                          </p:spTgt>
                                        </p:tgtEl>
                                        <p:attrNameLst>
                                          <p:attrName>xshear</p:attrName>
                                        </p:attrNameLst>
                                      </p:cBhvr>
                                    </p:anim>
                                    <p:animScale>
                                      <p:cBhvr>
                                        <p:cTn id="142" dur="200" decel="100000" autoRev="1" fill="hold">
                                          <p:stCondLst>
                                            <p:cond delay="600"/>
                                          </p:stCondLst>
                                        </p:cTn>
                                        <p:tgtEl>
                                          <p:spTgt spid="5">
                                            <p:txEl>
                                              <p:pRg st="9" end="9"/>
                                            </p:txEl>
                                          </p:spTgt>
                                        </p:tgtEl>
                                      </p:cBhvr>
                                      <p:from x="100000" y="100000"/>
                                      <p:to x="80000" y="100000"/>
                                    </p:animScale>
                                    <p:anim by="(#ppt_h/3+#ppt_w*0.1)" calcmode="lin" valueType="num">
                                      <p:cBhvr additive="sum">
                                        <p:cTn id="143" dur="200" decel="100000" autoRev="1" fill="hold">
                                          <p:stCondLst>
                                            <p:cond delay="600"/>
                                          </p:stCondLst>
                                        </p:cTn>
                                        <p:tgtEl>
                                          <p:spTgt spid="5">
                                            <p:txEl>
                                              <p:pRg st="9" end="9"/>
                                            </p:txEl>
                                          </p:spTgt>
                                        </p:tgtEl>
                                        <p:attrNameLst>
                                          <p:attrName>ppt_x</p:attrName>
                                        </p:attrNameLst>
                                      </p:cBhvr>
                                    </p:anim>
                                  </p:childTnLst>
                                </p:cTn>
                              </p:par>
                            </p:childTnLst>
                          </p:cTn>
                        </p:par>
                        <p:par>
                          <p:cTn id="144" fill="hold">
                            <p:stCondLst>
                              <p:cond delay="20000"/>
                            </p:stCondLst>
                            <p:childTnLst>
                              <p:par>
                                <p:cTn id="145" presetID="34" presetClass="entr" presetSubtype="0" fill="hold" grpId="0" nodeType="afterEffect">
                                  <p:stCondLst>
                                    <p:cond delay="0"/>
                                  </p:stCondLst>
                                  <p:childTnLst>
                                    <p:set>
                                      <p:cBhvr>
                                        <p:cTn id="146" dur="1" fill="hold">
                                          <p:stCondLst>
                                            <p:cond delay="0"/>
                                          </p:stCondLst>
                                        </p:cTn>
                                        <p:tgtEl>
                                          <p:spTgt spid="5">
                                            <p:txEl>
                                              <p:pRg st="10" end="10"/>
                                            </p:txEl>
                                          </p:spTgt>
                                        </p:tgtEl>
                                        <p:attrNameLst>
                                          <p:attrName>style.visibility</p:attrName>
                                        </p:attrNameLst>
                                      </p:cBhvr>
                                      <p:to>
                                        <p:strVal val="visible"/>
                                      </p:to>
                                    </p:set>
                                    <p:anim from="(-#ppt_w/2)" to="(#ppt_x)" calcmode="lin" valueType="num">
                                      <p:cBhvr>
                                        <p:cTn id="147" dur="600" fill="hold">
                                          <p:stCondLst>
                                            <p:cond delay="0"/>
                                          </p:stCondLst>
                                        </p:cTn>
                                        <p:tgtEl>
                                          <p:spTgt spid="5">
                                            <p:txEl>
                                              <p:pRg st="10" end="10"/>
                                            </p:txEl>
                                          </p:spTgt>
                                        </p:tgtEl>
                                        <p:attrNameLst>
                                          <p:attrName>ppt_x</p:attrName>
                                        </p:attrNameLst>
                                      </p:cBhvr>
                                    </p:anim>
                                    <p:anim from="0" to="-1.0" calcmode="lin" valueType="num">
                                      <p:cBhvr>
                                        <p:cTn id="148" dur="200" decel="50000" autoRev="1" fill="hold">
                                          <p:stCondLst>
                                            <p:cond delay="600"/>
                                          </p:stCondLst>
                                        </p:cTn>
                                        <p:tgtEl>
                                          <p:spTgt spid="5">
                                            <p:txEl>
                                              <p:pRg st="10" end="10"/>
                                            </p:txEl>
                                          </p:spTgt>
                                        </p:tgtEl>
                                        <p:attrNameLst>
                                          <p:attrName>xshear</p:attrName>
                                        </p:attrNameLst>
                                      </p:cBhvr>
                                    </p:anim>
                                    <p:animScale>
                                      <p:cBhvr>
                                        <p:cTn id="149" dur="200" decel="100000" autoRev="1" fill="hold">
                                          <p:stCondLst>
                                            <p:cond delay="600"/>
                                          </p:stCondLst>
                                        </p:cTn>
                                        <p:tgtEl>
                                          <p:spTgt spid="5">
                                            <p:txEl>
                                              <p:pRg st="10" end="10"/>
                                            </p:txEl>
                                          </p:spTgt>
                                        </p:tgtEl>
                                      </p:cBhvr>
                                      <p:from x="100000" y="100000"/>
                                      <p:to x="80000" y="100000"/>
                                    </p:animScale>
                                    <p:anim by="(#ppt_h/3+#ppt_w*0.1)" calcmode="lin" valueType="num">
                                      <p:cBhvr additive="sum">
                                        <p:cTn id="150" dur="200" decel="100000" autoRev="1" fill="hold">
                                          <p:stCondLst>
                                            <p:cond delay="600"/>
                                          </p:stCondLst>
                                        </p:cTn>
                                        <p:tgtEl>
                                          <p:spTgt spid="5">
                                            <p:txEl>
                                              <p:pRg st="10" end="10"/>
                                            </p:txEl>
                                          </p:spTgt>
                                        </p:tgtEl>
                                        <p:attrNameLst>
                                          <p:attrName>ppt_x</p:attrName>
                                        </p:attrNameLst>
                                      </p:cBhvr>
                                    </p:anim>
                                  </p:childTnLst>
                                </p:cTn>
                              </p:par>
                            </p:childTnLst>
                          </p:cTn>
                        </p:par>
                        <p:par>
                          <p:cTn id="151" fill="hold">
                            <p:stCondLst>
                              <p:cond delay="21000"/>
                            </p:stCondLst>
                            <p:childTnLst>
                              <p:par>
                                <p:cTn id="152" presetID="34" presetClass="entr" presetSubtype="0" fill="hold" grpId="0" nodeType="afterEffect">
                                  <p:stCondLst>
                                    <p:cond delay="0"/>
                                  </p:stCondLst>
                                  <p:childTnLst>
                                    <p:set>
                                      <p:cBhvr>
                                        <p:cTn id="153" dur="1" fill="hold">
                                          <p:stCondLst>
                                            <p:cond delay="0"/>
                                          </p:stCondLst>
                                        </p:cTn>
                                        <p:tgtEl>
                                          <p:spTgt spid="5">
                                            <p:txEl>
                                              <p:pRg st="11" end="11"/>
                                            </p:txEl>
                                          </p:spTgt>
                                        </p:tgtEl>
                                        <p:attrNameLst>
                                          <p:attrName>style.visibility</p:attrName>
                                        </p:attrNameLst>
                                      </p:cBhvr>
                                      <p:to>
                                        <p:strVal val="visible"/>
                                      </p:to>
                                    </p:set>
                                    <p:anim from="(-#ppt_w/2)" to="(#ppt_x)" calcmode="lin" valueType="num">
                                      <p:cBhvr>
                                        <p:cTn id="154" dur="600" fill="hold">
                                          <p:stCondLst>
                                            <p:cond delay="0"/>
                                          </p:stCondLst>
                                        </p:cTn>
                                        <p:tgtEl>
                                          <p:spTgt spid="5">
                                            <p:txEl>
                                              <p:pRg st="11" end="11"/>
                                            </p:txEl>
                                          </p:spTgt>
                                        </p:tgtEl>
                                        <p:attrNameLst>
                                          <p:attrName>ppt_x</p:attrName>
                                        </p:attrNameLst>
                                      </p:cBhvr>
                                    </p:anim>
                                    <p:anim from="0" to="-1.0" calcmode="lin" valueType="num">
                                      <p:cBhvr>
                                        <p:cTn id="155" dur="200" decel="50000" autoRev="1" fill="hold">
                                          <p:stCondLst>
                                            <p:cond delay="600"/>
                                          </p:stCondLst>
                                        </p:cTn>
                                        <p:tgtEl>
                                          <p:spTgt spid="5">
                                            <p:txEl>
                                              <p:pRg st="11" end="11"/>
                                            </p:txEl>
                                          </p:spTgt>
                                        </p:tgtEl>
                                        <p:attrNameLst>
                                          <p:attrName>xshear</p:attrName>
                                        </p:attrNameLst>
                                      </p:cBhvr>
                                    </p:anim>
                                    <p:animScale>
                                      <p:cBhvr>
                                        <p:cTn id="156" dur="200" decel="100000" autoRev="1" fill="hold">
                                          <p:stCondLst>
                                            <p:cond delay="600"/>
                                          </p:stCondLst>
                                        </p:cTn>
                                        <p:tgtEl>
                                          <p:spTgt spid="5">
                                            <p:txEl>
                                              <p:pRg st="11" end="11"/>
                                            </p:txEl>
                                          </p:spTgt>
                                        </p:tgtEl>
                                      </p:cBhvr>
                                      <p:from x="100000" y="100000"/>
                                      <p:to x="80000" y="100000"/>
                                    </p:animScale>
                                    <p:anim by="(#ppt_h/3+#ppt_w*0.1)" calcmode="lin" valueType="num">
                                      <p:cBhvr additive="sum">
                                        <p:cTn id="157" dur="200" decel="100000" autoRev="1" fill="hold">
                                          <p:stCondLst>
                                            <p:cond delay="600"/>
                                          </p:stCondLst>
                                        </p:cTn>
                                        <p:tgtEl>
                                          <p:spTgt spid="5">
                                            <p:txEl>
                                              <p:pRg st="11" end="1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29600" cy="838200"/>
          </a:xfrm>
        </p:spPr>
        <p:txBody>
          <a:bodyPr rtlCol="0">
            <a:normAutofit/>
          </a:bodyPr>
          <a:lstStyle/>
          <a:p>
            <a:pPr eaLnBrk="1" fontAlgn="auto" hangingPunct="1">
              <a:spcAft>
                <a:spcPts val="0"/>
              </a:spcAft>
              <a:defRPr/>
            </a:pPr>
            <a:r>
              <a:rPr lang="en-US" dirty="0" smtClean="0"/>
              <a:t>And From The Director of Education</a:t>
            </a:r>
            <a:endParaRPr lang="en-US" dirty="0"/>
          </a:p>
        </p:txBody>
      </p:sp>
      <p:sp>
        <p:nvSpPr>
          <p:cNvPr id="5" name="TextBox 4"/>
          <p:cNvSpPr txBox="1">
            <a:spLocks noChangeArrowheads="1"/>
          </p:cNvSpPr>
          <p:nvPr/>
        </p:nvSpPr>
        <p:spPr bwMode="auto">
          <a:xfrm>
            <a:off x="0" y="1543050"/>
            <a:ext cx="9144000" cy="1200150"/>
          </a:xfrm>
          <a:prstGeom prst="rect">
            <a:avLst/>
          </a:prstGeom>
          <a:noFill/>
          <a:ln w="9525">
            <a:noFill/>
            <a:miter lim="800000"/>
            <a:headEnd/>
            <a:tailEnd/>
          </a:ln>
        </p:spPr>
        <p:txBody>
          <a:bodyPr>
            <a:spAutoFit/>
          </a:bodyPr>
          <a:lstStyle/>
          <a:p>
            <a:pPr>
              <a:spcAft>
                <a:spcPts val="1200"/>
              </a:spcAft>
            </a:pPr>
            <a:r>
              <a:rPr lang="en-US" sz="2400">
                <a:solidFill>
                  <a:srgbClr val="000066"/>
                </a:solidFill>
                <a:latin typeface="Calibri" pitchFamily="34" charset="0"/>
              </a:rPr>
              <a:t>I gained first-hand experience seeing the growth process and excitement of students being able to examine their beliefs and habits and seeing they ultimately can make a change in their lives.</a:t>
            </a:r>
          </a:p>
        </p:txBody>
      </p:sp>
      <p:sp>
        <p:nvSpPr>
          <p:cNvPr id="7" name="TextBox 6"/>
          <p:cNvSpPr txBox="1">
            <a:spLocks noChangeArrowheads="1"/>
          </p:cNvSpPr>
          <p:nvPr/>
        </p:nvSpPr>
        <p:spPr bwMode="auto">
          <a:xfrm>
            <a:off x="1600200" y="2914650"/>
            <a:ext cx="7696200" cy="1200150"/>
          </a:xfrm>
          <a:prstGeom prst="rect">
            <a:avLst/>
          </a:prstGeom>
          <a:noFill/>
          <a:ln w="9525">
            <a:noFill/>
            <a:miter lim="800000"/>
            <a:headEnd/>
            <a:tailEnd/>
          </a:ln>
        </p:spPr>
        <p:txBody>
          <a:bodyPr>
            <a:spAutoFit/>
          </a:bodyPr>
          <a:lstStyle/>
          <a:p>
            <a:pPr>
              <a:spcAft>
                <a:spcPts val="1200"/>
              </a:spcAft>
            </a:pPr>
            <a:r>
              <a:rPr lang="en-US" sz="2400">
                <a:solidFill>
                  <a:srgbClr val="000066"/>
                </a:solidFill>
                <a:latin typeface="Calibri" pitchFamily="34" charset="0"/>
              </a:rPr>
              <a:t>The ending of the course in comparing to the “Wizard of Oz” at first was surprising to me – but after reflecting I felt that we are all like the characters in that film.</a:t>
            </a:r>
          </a:p>
        </p:txBody>
      </p:sp>
      <p:sp>
        <p:nvSpPr>
          <p:cNvPr id="8" name="TextBox 7"/>
          <p:cNvSpPr txBox="1">
            <a:spLocks noChangeArrowheads="1"/>
          </p:cNvSpPr>
          <p:nvPr/>
        </p:nvSpPr>
        <p:spPr bwMode="auto">
          <a:xfrm>
            <a:off x="0" y="4286250"/>
            <a:ext cx="7772400" cy="1200150"/>
          </a:xfrm>
          <a:prstGeom prst="rect">
            <a:avLst/>
          </a:prstGeom>
          <a:noFill/>
          <a:ln w="9525">
            <a:noFill/>
            <a:miter lim="800000"/>
            <a:headEnd/>
            <a:tailEnd/>
          </a:ln>
        </p:spPr>
        <p:txBody>
          <a:bodyPr>
            <a:spAutoFit/>
          </a:bodyPr>
          <a:lstStyle/>
          <a:p>
            <a:r>
              <a:rPr lang="en-US" sz="2400">
                <a:solidFill>
                  <a:srgbClr val="000066"/>
                </a:solidFill>
                <a:latin typeface="Calibri" pitchFamily="34" charset="0"/>
              </a:rPr>
              <a:t>We need the courage to prevail.  We all have crossroads and avenues.  We need to find the path for us – “our own yellow brick road.”</a:t>
            </a:r>
          </a:p>
        </p:txBody>
      </p:sp>
      <p:sp>
        <p:nvSpPr>
          <p:cNvPr id="9" name="TextBox 8"/>
          <p:cNvSpPr txBox="1">
            <a:spLocks noChangeArrowheads="1"/>
          </p:cNvSpPr>
          <p:nvPr/>
        </p:nvSpPr>
        <p:spPr bwMode="auto">
          <a:xfrm>
            <a:off x="3276600" y="5429250"/>
            <a:ext cx="6096000" cy="1200150"/>
          </a:xfrm>
          <a:prstGeom prst="rect">
            <a:avLst/>
          </a:prstGeom>
          <a:noFill/>
          <a:ln w="9525">
            <a:noFill/>
            <a:miter lim="800000"/>
            <a:headEnd/>
            <a:tailEnd/>
          </a:ln>
        </p:spPr>
        <p:txBody>
          <a:bodyPr>
            <a:spAutoFit/>
          </a:bodyPr>
          <a:lstStyle/>
          <a:p>
            <a:r>
              <a:rPr lang="en-US" sz="2400">
                <a:solidFill>
                  <a:srgbClr val="000066"/>
                </a:solidFill>
                <a:latin typeface="Calibri" pitchFamily="34" charset="0"/>
              </a:rPr>
              <a:t>We all have heart – and need to get out of our comfort zones and help others – we can all make a difference.</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0-#ppt_w/2"/>
                                          </p:val>
                                        </p:tav>
                                        <p:tav tm="100000">
                                          <p:val>
                                            <p:strVal val="#ppt_x"/>
                                          </p:val>
                                        </p:tav>
                                      </p:tavLst>
                                    </p:anim>
                                    <p:anim calcmode="lin" valueType="num">
                                      <p:cBhvr additive="base">
                                        <p:cTn id="13"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3000" fill="hold"/>
                                        <p:tgtEl>
                                          <p:spTgt spid="7"/>
                                        </p:tgtEl>
                                        <p:attrNameLst>
                                          <p:attrName>ppt_x</p:attrName>
                                        </p:attrNameLst>
                                      </p:cBhvr>
                                      <p:tavLst>
                                        <p:tav tm="0">
                                          <p:val>
                                            <p:strVal val="1+#ppt_w/2"/>
                                          </p:val>
                                        </p:tav>
                                        <p:tav tm="100000">
                                          <p:val>
                                            <p:strVal val="#ppt_x"/>
                                          </p:val>
                                        </p:tav>
                                      </p:tavLst>
                                    </p:anim>
                                    <p:anim calcmode="lin" valueType="num">
                                      <p:cBhvr additive="base">
                                        <p:cTn id="19"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3000" fill="hold"/>
                                        <p:tgtEl>
                                          <p:spTgt spid="8"/>
                                        </p:tgtEl>
                                        <p:attrNameLst>
                                          <p:attrName>ppt_x</p:attrName>
                                        </p:attrNameLst>
                                      </p:cBhvr>
                                      <p:tavLst>
                                        <p:tav tm="0">
                                          <p:val>
                                            <p:strVal val="0-#ppt_w/2"/>
                                          </p:val>
                                        </p:tav>
                                        <p:tav tm="100000">
                                          <p:val>
                                            <p:strVal val="#ppt_x"/>
                                          </p:val>
                                        </p:tav>
                                      </p:tavLst>
                                    </p:anim>
                                    <p:anim calcmode="lin" valueType="num">
                                      <p:cBhvr additive="base">
                                        <p:cTn id="25"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3000" fill="hold"/>
                                        <p:tgtEl>
                                          <p:spTgt spid="9"/>
                                        </p:tgtEl>
                                        <p:attrNameLst>
                                          <p:attrName>ppt_x</p:attrName>
                                        </p:attrNameLst>
                                      </p:cBhvr>
                                      <p:tavLst>
                                        <p:tav tm="0">
                                          <p:val>
                                            <p:strVal val="1+#ppt_w/2"/>
                                          </p:val>
                                        </p:tav>
                                        <p:tav tm="100000">
                                          <p:val>
                                            <p:strVal val="#ppt_x"/>
                                          </p:val>
                                        </p:tav>
                                      </p:tavLst>
                                    </p:anim>
                                    <p:anim calcmode="lin" valueType="num">
                                      <p:cBhvr additive="base">
                                        <p:cTn id="31"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1828800"/>
            <a:ext cx="6172200" cy="3189762"/>
          </a:xfrm>
        </p:spPr>
        <p:txBody>
          <a:bodyPr>
            <a:normAutofit/>
          </a:bodyPr>
          <a:lstStyle/>
          <a:p>
            <a:pPr algn="ctr"/>
            <a:r>
              <a:rPr lang="en-US" sz="3200" dirty="0" smtClean="0"/>
              <a:t>The Journey of so Many…..</a:t>
            </a:r>
            <a:br>
              <a:rPr lang="en-US" sz="3200" dirty="0" smtClean="0"/>
            </a:br>
            <a:r>
              <a:rPr lang="en-US" sz="5400" u="sng" dirty="0" smtClean="0"/>
              <a:t>THE PACIFIC INSTITUTE</a:t>
            </a:r>
            <a:r>
              <a:rPr lang="en-US" dirty="0" smtClean="0"/>
              <a:t/>
            </a:r>
            <a:br>
              <a:rPr lang="en-US" dirty="0" smtClean="0"/>
            </a:br>
            <a:r>
              <a:rPr lang="en-US" sz="4000" dirty="0" smtClean="0"/>
              <a:t>Can Change Lives!!</a:t>
            </a:r>
            <a:endParaRPr lang="en-US" sz="4000" dirty="0"/>
          </a:p>
        </p:txBody>
      </p:sp>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“Unstoppable”  - By Rascal Flats</a:t>
            </a:r>
            <a:endParaRPr lang="en-US" dirty="0"/>
          </a:p>
        </p:txBody>
      </p:sp>
      <p:pic>
        <p:nvPicPr>
          <p:cNvPr id="14339" name="Picture 3" descr="C:\Users\Drew\AppData\Local\Microsoft\Windows\Temporary Internet Files\Content.IE5\HZJS8268\MPj01788450000[1].jpg"/>
          <p:cNvPicPr>
            <a:picLocks noGrp="1" noChangeAspect="1" noChangeArrowheads="1"/>
          </p:cNvPicPr>
          <p:nvPr>
            <p:ph sz="quarter" idx="1"/>
          </p:nvPr>
        </p:nvPicPr>
        <p:blipFill>
          <a:blip r:embed="rId4" cstate="print"/>
          <a:srcRect/>
          <a:stretch>
            <a:fillRect/>
          </a:stretch>
        </p:blipFill>
        <p:spPr bwMode="auto">
          <a:xfrm>
            <a:off x="2362200" y="2743200"/>
            <a:ext cx="4191000" cy="3048000"/>
          </a:xfrm>
          <a:prstGeom prst="rect">
            <a:avLst/>
          </a:prstGeom>
          <a:noFill/>
        </p:spPr>
      </p:pic>
      <p:pic>
        <p:nvPicPr>
          <p:cNvPr id="4" name="06 Unstoppable.wma">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4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1"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development</a:t>
            </a:r>
            <a:endParaRPr lang="en-US" dirty="0"/>
          </a:p>
        </p:txBody>
      </p:sp>
      <p:sp>
        <p:nvSpPr>
          <p:cNvPr id="3" name="Content Placeholder 2"/>
          <p:cNvSpPr>
            <a:spLocks noGrp="1"/>
          </p:cNvSpPr>
          <p:nvPr>
            <p:ph sz="quarter" idx="1"/>
          </p:nvPr>
        </p:nvSpPr>
        <p:spPr/>
        <p:txBody>
          <a:bodyPr/>
          <a:lstStyle/>
          <a:p>
            <a:r>
              <a:rPr lang="en-US" dirty="0" smtClean="0"/>
              <a:t>Course uses two text books:</a:t>
            </a:r>
          </a:p>
          <a:p>
            <a:pPr>
              <a:buNone/>
            </a:pPr>
            <a:endParaRPr lang="en-US" dirty="0" smtClean="0"/>
          </a:p>
          <a:p>
            <a:pPr lvl="1"/>
            <a:r>
              <a:rPr lang="en-US" sz="2400" dirty="0" smtClean="0"/>
              <a:t>Thought Patterns for a Successful Career</a:t>
            </a:r>
          </a:p>
          <a:p>
            <a:pPr lvl="2"/>
            <a:r>
              <a:rPr lang="en-US" sz="2400" dirty="0" smtClean="0"/>
              <a:t>Lou Tice DVD’s</a:t>
            </a:r>
          </a:p>
          <a:p>
            <a:pPr lvl="1">
              <a:buNone/>
            </a:pPr>
            <a:endParaRPr lang="en-US" sz="2400" dirty="0" smtClean="0"/>
          </a:p>
          <a:p>
            <a:pPr lvl="1"/>
            <a:r>
              <a:rPr lang="en-US" sz="2400" dirty="0" smtClean="0"/>
              <a:t>P.O.W.E.R. Learning for Your Life</a:t>
            </a:r>
          </a:p>
          <a:p>
            <a:pPr>
              <a:buNone/>
            </a:pPr>
            <a:r>
              <a:rPr lang="en-US" dirty="0" smtClean="0"/>
              <a:t> </a:t>
            </a:r>
            <a:endParaRPr lang="en-US" dirty="0"/>
          </a:p>
        </p:txBody>
      </p:sp>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“Unstoppable” – Rascal Flats</a:t>
            </a:r>
            <a:endParaRPr lang="en-US" dirty="0"/>
          </a:p>
        </p:txBody>
      </p:sp>
      <p:pic>
        <p:nvPicPr>
          <p:cNvPr id="13314" name="Picture 2" descr="C:\Users\Drew\AppData\Local\Microsoft\Windows\Temporary Internet Files\Content.IE5\YP9Q99DB\MPj04015610000[1].jpg"/>
          <p:cNvPicPr>
            <a:picLocks noGrp="1" noChangeAspect="1" noChangeArrowheads="1"/>
          </p:cNvPicPr>
          <p:nvPr>
            <p:ph sz="quarter" idx="1"/>
          </p:nvPr>
        </p:nvPicPr>
        <p:blipFill>
          <a:blip r:embed="rId3" cstate="print"/>
          <a:srcRect/>
          <a:stretch>
            <a:fillRect/>
          </a:stretch>
        </p:blipFill>
        <p:spPr bwMode="auto">
          <a:xfrm>
            <a:off x="2240280" y="1981200"/>
            <a:ext cx="3901440" cy="3355784"/>
          </a:xfrm>
          <a:prstGeom prst="rect">
            <a:avLst/>
          </a:prstGeom>
          <a:noFill/>
        </p:spPr>
      </p:pic>
    </p:spTree>
  </p:cSld>
  <p:clrMapOvr>
    <a:masterClrMapping/>
  </p:clrMapOvr>
  <p:transition advTm="10000">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“Unstoppable”  - By Rascal Flats</a:t>
            </a:r>
            <a:endParaRPr lang="en-US" dirty="0"/>
          </a:p>
        </p:txBody>
      </p:sp>
      <p:pic>
        <p:nvPicPr>
          <p:cNvPr id="15363" name="Picture 3" descr="C:\Users\Drew\AppData\Local\Microsoft\Windows\Temporary Internet Files\Content.IE5\JRH180M1\MCj03244080000[1].wmf"/>
          <p:cNvPicPr>
            <a:picLocks noGrp="1" noChangeAspect="1" noChangeArrowheads="1"/>
          </p:cNvPicPr>
          <p:nvPr>
            <p:ph sz="quarter" idx="1"/>
          </p:nvPr>
        </p:nvPicPr>
        <p:blipFill>
          <a:blip r:embed="rId3" cstate="print"/>
          <a:srcRect/>
          <a:stretch>
            <a:fillRect/>
          </a:stretch>
        </p:blipFill>
        <p:spPr bwMode="auto">
          <a:xfrm>
            <a:off x="5257800" y="4953000"/>
            <a:ext cx="1855318" cy="1723644"/>
          </a:xfrm>
          <a:prstGeom prst="rect">
            <a:avLst/>
          </a:prstGeom>
          <a:noFill/>
        </p:spPr>
      </p:pic>
      <p:pic>
        <p:nvPicPr>
          <p:cNvPr id="15364" name="Picture 4" descr="C:\Users\Drew\AppData\Local\Microsoft\Windows\Temporary Internet Files\Content.IE5\YP9Q99DB\MCDD00069_0000[1].wmf"/>
          <p:cNvPicPr>
            <a:picLocks noChangeAspect="1" noChangeArrowheads="1"/>
          </p:cNvPicPr>
          <p:nvPr/>
        </p:nvPicPr>
        <p:blipFill>
          <a:blip r:embed="rId4" cstate="print"/>
          <a:srcRect/>
          <a:stretch>
            <a:fillRect/>
          </a:stretch>
        </p:blipFill>
        <p:spPr bwMode="auto">
          <a:xfrm>
            <a:off x="533400" y="1524000"/>
            <a:ext cx="955141" cy="3468986"/>
          </a:xfrm>
          <a:prstGeom prst="rect">
            <a:avLst/>
          </a:prstGeom>
          <a:noFill/>
        </p:spPr>
      </p:pic>
      <p:pic>
        <p:nvPicPr>
          <p:cNvPr id="15366" name="Picture 6" descr="C:\Users\Drew\AppData\Local\Microsoft\Windows\Temporary Internet Files\Content.IE5\HZJS8268\MCj01504710000[1].wmf"/>
          <p:cNvPicPr>
            <a:picLocks noChangeAspect="1" noChangeArrowheads="1"/>
          </p:cNvPicPr>
          <p:nvPr/>
        </p:nvPicPr>
        <p:blipFill>
          <a:blip r:embed="rId5" cstate="print"/>
          <a:srcRect/>
          <a:stretch>
            <a:fillRect/>
          </a:stretch>
        </p:blipFill>
        <p:spPr bwMode="auto">
          <a:xfrm>
            <a:off x="6324600" y="1905000"/>
            <a:ext cx="1824228" cy="1245413"/>
          </a:xfrm>
          <a:prstGeom prst="rect">
            <a:avLst/>
          </a:prstGeom>
          <a:noFill/>
        </p:spPr>
      </p:pic>
      <p:pic>
        <p:nvPicPr>
          <p:cNvPr id="15367" name="Picture 7" descr="C:\Users\Drew\AppData\Local\Microsoft\Windows\Temporary Internet Files\Content.IE5\JRH180M1\MCSO01921_0000[1].wmf"/>
          <p:cNvPicPr>
            <a:picLocks noChangeAspect="1" noChangeArrowheads="1"/>
          </p:cNvPicPr>
          <p:nvPr/>
        </p:nvPicPr>
        <p:blipFill>
          <a:blip r:embed="rId6" cstate="print"/>
          <a:srcRect/>
          <a:stretch>
            <a:fillRect/>
          </a:stretch>
        </p:blipFill>
        <p:spPr bwMode="auto">
          <a:xfrm>
            <a:off x="3048000" y="5562600"/>
            <a:ext cx="1458468" cy="1052474"/>
          </a:xfrm>
          <a:prstGeom prst="rect">
            <a:avLst/>
          </a:prstGeom>
          <a:noFill/>
        </p:spPr>
      </p:pic>
      <p:pic>
        <p:nvPicPr>
          <p:cNvPr id="15368" name="Picture 8" descr="C:\Users\Drew\AppData\Local\Microsoft\Windows\Temporary Internet Files\Content.IE5\YP9Q99DB\MCBD07191_0000[1].wmf"/>
          <p:cNvPicPr>
            <a:picLocks noChangeAspect="1" noChangeArrowheads="1"/>
          </p:cNvPicPr>
          <p:nvPr/>
        </p:nvPicPr>
        <p:blipFill>
          <a:blip r:embed="rId7" cstate="print"/>
          <a:srcRect/>
          <a:stretch>
            <a:fillRect/>
          </a:stretch>
        </p:blipFill>
        <p:spPr bwMode="auto">
          <a:xfrm>
            <a:off x="2590800" y="1981200"/>
            <a:ext cx="1821485" cy="1078992"/>
          </a:xfrm>
          <a:prstGeom prst="rect">
            <a:avLst/>
          </a:prstGeom>
          <a:noFill/>
        </p:spPr>
      </p:pic>
      <p:pic>
        <p:nvPicPr>
          <p:cNvPr id="15369" name="Picture 9" descr="C:\Users\Drew\AppData\Local\Microsoft\Windows\Temporary Internet Files\Content.IE5\BRZKCFJL\MCj02871670000[1].wmf"/>
          <p:cNvPicPr>
            <a:picLocks noChangeAspect="1" noChangeArrowheads="1"/>
          </p:cNvPicPr>
          <p:nvPr/>
        </p:nvPicPr>
        <p:blipFill>
          <a:blip r:embed="rId8" cstate="print"/>
          <a:srcRect/>
          <a:stretch>
            <a:fillRect/>
          </a:stretch>
        </p:blipFill>
        <p:spPr bwMode="auto">
          <a:xfrm>
            <a:off x="3657600" y="3505200"/>
            <a:ext cx="1954040" cy="1901227"/>
          </a:xfrm>
          <a:prstGeom prst="rect">
            <a:avLst/>
          </a:prstGeom>
          <a:noFill/>
        </p:spPr>
      </p:pic>
      <p:pic>
        <p:nvPicPr>
          <p:cNvPr id="15370" name="Picture 10" descr="C:\Users\Drew\AppData\Local\Microsoft\Windows\Temporary Internet Files\Content.IE5\HZJS8268\MCj04241640000[1].wmf"/>
          <p:cNvPicPr>
            <a:picLocks noChangeAspect="1" noChangeArrowheads="1"/>
          </p:cNvPicPr>
          <p:nvPr/>
        </p:nvPicPr>
        <p:blipFill>
          <a:blip r:embed="rId9" cstate="print"/>
          <a:srcRect/>
          <a:stretch>
            <a:fillRect/>
          </a:stretch>
        </p:blipFill>
        <p:spPr bwMode="auto">
          <a:xfrm>
            <a:off x="5105400" y="1752600"/>
            <a:ext cx="892175" cy="1857375"/>
          </a:xfrm>
          <a:prstGeom prst="rect">
            <a:avLst/>
          </a:prstGeom>
          <a:noFill/>
        </p:spPr>
      </p:pic>
      <p:pic>
        <p:nvPicPr>
          <p:cNvPr id="15371" name="Picture 11" descr="C:\Users\Drew\AppData\Local\Microsoft\Windows\Temporary Internet Files\Content.IE5\JRH180M1\MCj04257940000[1].wmf"/>
          <p:cNvPicPr>
            <a:picLocks noChangeAspect="1" noChangeArrowheads="1"/>
          </p:cNvPicPr>
          <p:nvPr/>
        </p:nvPicPr>
        <p:blipFill>
          <a:blip r:embed="rId10" cstate="print"/>
          <a:srcRect/>
          <a:stretch>
            <a:fillRect/>
          </a:stretch>
        </p:blipFill>
        <p:spPr bwMode="auto">
          <a:xfrm>
            <a:off x="6477000" y="3505200"/>
            <a:ext cx="1879600" cy="1625600"/>
          </a:xfrm>
          <a:prstGeom prst="rect">
            <a:avLst/>
          </a:prstGeom>
          <a:noFill/>
        </p:spPr>
      </p:pic>
      <p:pic>
        <p:nvPicPr>
          <p:cNvPr id="15372" name="Picture 12" descr="C:\Users\Drew\AppData\Local\Microsoft\Windows\Temporary Internet Files\Content.IE5\YP9Q99DB\MCj04418920000[1].wmf"/>
          <p:cNvPicPr>
            <a:picLocks noChangeAspect="1" noChangeArrowheads="1"/>
          </p:cNvPicPr>
          <p:nvPr/>
        </p:nvPicPr>
        <p:blipFill>
          <a:blip r:embed="rId11" cstate="print"/>
          <a:srcRect/>
          <a:stretch>
            <a:fillRect/>
          </a:stretch>
        </p:blipFill>
        <p:spPr bwMode="auto">
          <a:xfrm>
            <a:off x="685800" y="4876800"/>
            <a:ext cx="2178050" cy="1828800"/>
          </a:xfrm>
          <a:prstGeom prst="rect">
            <a:avLst/>
          </a:prstGeom>
          <a:noFill/>
        </p:spPr>
      </p:pic>
      <p:pic>
        <p:nvPicPr>
          <p:cNvPr id="15373" name="Picture 13" descr="C:\Users\Drew\AppData\Local\Microsoft\Windows\Temporary Internet Files\Content.IE5\BRZKCFJL\MCj04346810000[1].wmf"/>
          <p:cNvPicPr>
            <a:picLocks noChangeAspect="1" noChangeArrowheads="1"/>
          </p:cNvPicPr>
          <p:nvPr/>
        </p:nvPicPr>
        <p:blipFill>
          <a:blip r:embed="rId12" cstate="print"/>
          <a:srcRect/>
          <a:stretch>
            <a:fillRect/>
          </a:stretch>
        </p:blipFill>
        <p:spPr bwMode="auto">
          <a:xfrm>
            <a:off x="1676400" y="3048000"/>
            <a:ext cx="1914525" cy="1946275"/>
          </a:xfrm>
          <a:prstGeom prst="rect">
            <a:avLst/>
          </a:prstGeom>
          <a:noFill/>
        </p:spPr>
      </p:pic>
    </p:spTree>
  </p:cSld>
  <p:clrMapOvr>
    <a:masterClrMapping/>
  </p:clrMapOvr>
  <p:transition advTm="12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amond(in)">
                                      <p:cBhvr>
                                        <p:cTn id="7" dur="20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537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5363"/>
                                        </p:tgtEl>
                                        <p:attrNameLst>
                                          <p:attrName>style.visibility</p:attrName>
                                        </p:attrNameLst>
                                      </p:cBhvr>
                                      <p:to>
                                        <p:strVal val="visible"/>
                                      </p:to>
                                    </p:set>
                                    <p:anim calcmode="lin" valueType="num">
                                      <p:cBhvr additive="base">
                                        <p:cTn id="16" dur="500" fill="hold"/>
                                        <p:tgtEl>
                                          <p:spTgt spid="15363"/>
                                        </p:tgtEl>
                                        <p:attrNameLst>
                                          <p:attrName>ppt_x</p:attrName>
                                        </p:attrNameLst>
                                      </p:cBhvr>
                                      <p:tavLst>
                                        <p:tav tm="0">
                                          <p:val>
                                            <p:strVal val="#ppt_x"/>
                                          </p:val>
                                        </p:tav>
                                        <p:tav tm="100000">
                                          <p:val>
                                            <p:strVal val="#ppt_x"/>
                                          </p:val>
                                        </p:tav>
                                      </p:tavLst>
                                    </p:anim>
                                    <p:anim calcmode="lin" valueType="num">
                                      <p:cBhvr additive="base">
                                        <p:cTn id="17"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blinds(horizontal)">
                                      <p:cBhvr>
                                        <p:cTn id="22" dur="500"/>
                                        <p:tgtEl>
                                          <p:spTgt spid="1536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372"/>
                                        </p:tgtEl>
                                        <p:attrNameLst>
                                          <p:attrName>style.visibility</p:attrName>
                                        </p:attrNameLst>
                                      </p:cBhvr>
                                      <p:to>
                                        <p:strVal val="visible"/>
                                      </p:to>
                                    </p:set>
                                    <p:animEffect transition="in" filter="box(in)">
                                      <p:cBhvr>
                                        <p:cTn id="27" dur="500"/>
                                        <p:tgtEl>
                                          <p:spTgt spid="1537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371"/>
                                        </p:tgtEl>
                                        <p:attrNameLst>
                                          <p:attrName>style.visibility</p:attrName>
                                        </p:attrNameLst>
                                      </p:cBhvr>
                                      <p:to>
                                        <p:strVal val="visible"/>
                                      </p:to>
                                    </p:set>
                                    <p:animEffect transition="in" filter="dissolve">
                                      <p:cBhvr>
                                        <p:cTn id="32" dur="500"/>
                                        <p:tgtEl>
                                          <p:spTgt spid="1537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5364"/>
                                        </p:tgtEl>
                                        <p:attrNameLst>
                                          <p:attrName>style.visibility</p:attrName>
                                        </p:attrNameLst>
                                      </p:cBhvr>
                                      <p:to>
                                        <p:strVal val="visible"/>
                                      </p:to>
                                    </p:set>
                                    <p:animEffect transition="in" filter="wheel(4)">
                                      <p:cBhvr>
                                        <p:cTn id="37" dur="2000"/>
                                        <p:tgtEl>
                                          <p:spTgt spid="1536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5370"/>
                                        </p:tgtEl>
                                        <p:attrNameLst>
                                          <p:attrName>style.visibility</p:attrName>
                                        </p:attrNameLst>
                                      </p:cBhvr>
                                      <p:to>
                                        <p:strVal val="visible"/>
                                      </p:to>
                                    </p:set>
                                    <p:animEffect transition="in" filter="checkerboard(across)">
                                      <p:cBhvr>
                                        <p:cTn id="42" dur="500"/>
                                        <p:tgtEl>
                                          <p:spTgt spid="153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367"/>
                                        </p:tgtEl>
                                        <p:attrNameLst>
                                          <p:attrName>style.visibility</p:attrName>
                                        </p:attrNameLst>
                                      </p:cBhvr>
                                      <p:to>
                                        <p:strVal val="visible"/>
                                      </p:to>
                                    </p:set>
                                    <p:animEffect transition="in" filter="fade">
                                      <p:cBhvr>
                                        <p:cTn id="47" dur="2000"/>
                                        <p:tgtEl>
                                          <p:spTgt spid="1536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369"/>
                                        </p:tgtEl>
                                        <p:attrNameLst>
                                          <p:attrName>style.visibility</p:attrName>
                                        </p:attrNameLst>
                                      </p:cBhvr>
                                      <p:to>
                                        <p:strVal val="visible"/>
                                      </p:to>
                                    </p:set>
                                    <p:animEffect transition="in" filter="blinds(horizontal)">
                                      <p:cBhvr>
                                        <p:cTn id="52" dur="2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“Unstoppable”  - By Rascal Flats</a:t>
            </a:r>
            <a:endParaRPr lang="en-US" dirty="0"/>
          </a:p>
        </p:txBody>
      </p:sp>
      <p:pic>
        <p:nvPicPr>
          <p:cNvPr id="16388" name="Picture 4" descr="C:\Users\Drew\AppData\Local\Microsoft\Windows\Temporary Internet Files\Content.IE5\JRH180M1\MPj04476910000[1].jpg"/>
          <p:cNvPicPr>
            <a:picLocks noGrp="1" noChangeAspect="1" noChangeArrowheads="1"/>
          </p:cNvPicPr>
          <p:nvPr>
            <p:ph sz="quarter" idx="1"/>
          </p:nvPr>
        </p:nvPicPr>
        <p:blipFill>
          <a:blip r:embed="rId3" cstate="print"/>
          <a:srcRect/>
          <a:stretch>
            <a:fillRect/>
          </a:stretch>
        </p:blipFill>
        <p:spPr bwMode="auto">
          <a:xfrm>
            <a:off x="538634" y="1600200"/>
            <a:ext cx="7304731" cy="4873625"/>
          </a:xfrm>
          <a:prstGeom prst="rect">
            <a:avLst/>
          </a:prstGeom>
          <a:noFill/>
        </p:spPr>
      </p:pic>
    </p:spTree>
  </p:cSld>
  <p:clrMapOvr>
    <a:masterClrMapping/>
  </p:clrMapOvr>
  <p:transition advClick="0" advTm="1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360"/>
                                          </p:val>
                                        </p:tav>
                                        <p:tav tm="100000">
                                          <p:val>
                                            <p:fltVal val="0"/>
                                          </p:val>
                                        </p:tav>
                                      </p:tavLst>
                                    </p:anim>
                                    <p:animEffect transition="in" filter="fade">
                                      <p:cBhvr>
                                        <p:cTn id="1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jpg"/>
          <p:cNvPicPr>
            <a:picLocks noGrp="1" noChangeAspect="1"/>
          </p:cNvPicPr>
          <p:nvPr>
            <p:ph sz="quarter" idx="1"/>
          </p:nvPr>
        </p:nvPicPr>
        <p:blipFill>
          <a:blip r:embed="rId3" cstate="print"/>
          <a:stretch>
            <a:fillRect/>
          </a:stretch>
        </p:blipFill>
        <p:spPr>
          <a:xfrm>
            <a:off x="1066800" y="1371600"/>
            <a:ext cx="6400800" cy="3428999"/>
          </a:xfrm>
        </p:spPr>
      </p:pic>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4" name="06 Unstoppable.wma">
            <a:hlinkClick r:id="" action="ppaction://media"/>
          </p:cNvPr>
          <p:cNvPicPr>
            <a:picLocks noGrp="1" noRot="1" noChangeAspect="1"/>
          </p:cNvPicPr>
          <p:nvPr>
            <p:ph sz="quarter" idx="1"/>
            <a:audioFile r:link="rId1"/>
          </p:nvPr>
        </p:nvPicPr>
        <p:blipFill>
          <a:blip r:embed="rId4" cstate="print"/>
          <a:stretch>
            <a:fillRect/>
          </a:stretch>
        </p:blipFill>
        <p:spPr>
          <a:xfrm>
            <a:off x="4040188" y="3884613"/>
            <a:ext cx="304800" cy="304800"/>
          </a:xfrm>
          <a:prstGeom prst="rect">
            <a:avLst/>
          </a:prstGeom>
        </p:spPr>
      </p:pic>
      <p:pic>
        <p:nvPicPr>
          <p:cNvPr id="1026" name="Picture 2" descr="C:\Users\Drew\AppData\Local\Microsoft\Windows\Temporary Internet Files\Low\Content.IE5\0GRV3AIZ\IMG00009-20100324-1027[1].jpg"/>
          <p:cNvPicPr>
            <a:picLocks noChangeAspect="1" noChangeArrowheads="1"/>
          </p:cNvPicPr>
          <p:nvPr/>
        </p:nvPicPr>
        <p:blipFill>
          <a:blip r:embed="rId5" cstate="print"/>
          <a:srcRect/>
          <a:stretch>
            <a:fillRect/>
          </a:stretch>
        </p:blipFill>
        <p:spPr bwMode="auto">
          <a:xfrm>
            <a:off x="381000" y="1676400"/>
            <a:ext cx="7543800" cy="4800600"/>
          </a:xfrm>
          <a:prstGeom prst="rect">
            <a:avLst/>
          </a:prstGeom>
          <a:noFill/>
        </p:spPr>
      </p:pic>
    </p:spTree>
  </p:cSld>
  <p:clrMapOvr>
    <a:masterClrMapping/>
  </p:clrMapOvr>
  <p:transition advClick="0" advTm="6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4" showWhenStopped="0">
                <p:cTn id="11"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2050" name="Picture 2" descr="C:\Users\Drew\AppData\Local\Microsoft\Windows\Temporary Internet Files\Low\Content.IE5\YRVCKKME\IMG00004-20100312-1135[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advClick="0" advTm="6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3074" name="Picture 2" descr="C:\Users\Drew\AppData\Local\Microsoft\Windows\Temporary Internet Files\Low\Content.IE5\1MUTH5BF\IMG00010-20100324-1028[1].jpg"/>
          <p:cNvPicPr>
            <a:picLocks noGrp="1" noChangeAspect="1" noChangeArrowheads="1"/>
          </p:cNvPicPr>
          <p:nvPr>
            <p:ph sz="quarter" idx="1"/>
          </p:nvPr>
        </p:nvPicPr>
        <p:blipFill>
          <a:blip r:embed="rId3" cstate="print"/>
          <a:srcRect/>
          <a:stretch>
            <a:fillRect/>
          </a:stretch>
        </p:blipFill>
        <p:spPr bwMode="auto">
          <a:xfrm>
            <a:off x="2159000" y="2513012"/>
            <a:ext cx="4064000" cy="3048000"/>
          </a:xfrm>
          <a:prstGeom prst="rect">
            <a:avLst/>
          </a:prstGeom>
          <a:noFill/>
        </p:spPr>
      </p:pic>
    </p:spTree>
  </p:cSld>
  <p:clrMapOvr>
    <a:masterClrMapping/>
  </p:clrMapOvr>
  <p:transition advClick="0" advTm="6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5122" name="Picture 2" descr="C:\Users\Drew\AppData\Local\Microsoft\Windows\Temporary Internet Files\Low\Content.IE5\0GRV3AIZ\IMG00012-20100324-1029[1].jpg"/>
          <p:cNvPicPr>
            <a:picLocks noGrp="1" noChangeAspect="1" noChangeArrowheads="1"/>
          </p:cNvPicPr>
          <p:nvPr>
            <p:ph sz="quarter" idx="1"/>
          </p:nvPr>
        </p:nvPicPr>
        <p:blipFill>
          <a:blip r:embed="rId3" cstate="print"/>
          <a:srcRect/>
          <a:stretch>
            <a:fillRect/>
          </a:stretch>
        </p:blipFill>
        <p:spPr bwMode="auto">
          <a:xfrm>
            <a:off x="2159000" y="1676400"/>
            <a:ext cx="5384800" cy="3884612"/>
          </a:xfrm>
          <a:prstGeom prst="rect">
            <a:avLst/>
          </a:prstGeom>
          <a:noFill/>
        </p:spPr>
      </p:pic>
    </p:spTree>
  </p:cSld>
  <p:clrMapOvr>
    <a:masterClrMapping/>
  </p:clrMapOvr>
  <p:transition advClick="0" advTm="6000">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6146" name="Picture 2" descr="C:\Users\Drew\AppData\Local\Microsoft\Windows\Temporary Internet Files\Low\Content.IE5\3XFH081H\IMG00015-20100325-1042[2].jpg"/>
          <p:cNvPicPr>
            <a:picLocks noGrp="1" noChangeAspect="1" noChangeArrowheads="1"/>
          </p:cNvPicPr>
          <p:nvPr>
            <p:ph sz="quarter" idx="1"/>
          </p:nvPr>
        </p:nvPicPr>
        <p:blipFill>
          <a:blip r:embed="rId3" cstate="print"/>
          <a:srcRect/>
          <a:stretch>
            <a:fillRect/>
          </a:stretch>
        </p:blipFill>
        <p:spPr bwMode="auto">
          <a:xfrm>
            <a:off x="1143000" y="1801812"/>
            <a:ext cx="6096000" cy="4470400"/>
          </a:xfrm>
          <a:prstGeom prst="rect">
            <a:avLst/>
          </a:prstGeom>
          <a:noFill/>
        </p:spPr>
      </p:pic>
    </p:spTree>
  </p:cSld>
  <p:clrMapOvr>
    <a:masterClrMapping/>
  </p:clrMapOvr>
  <p:transition advClick="0" advTm="6000">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8194" name="Picture 2" descr="C:\Users\Drew\AppData\Local\Microsoft\Windows\Temporary Internet Files\Low\Content.IE5\UDOTMTQ4\IMG00018-20100325-1044[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advClick="0" advTm="6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development</a:t>
            </a:r>
            <a:endParaRPr lang="en-US" dirty="0"/>
          </a:p>
        </p:txBody>
      </p:sp>
      <p:sp>
        <p:nvSpPr>
          <p:cNvPr id="3" name="Content Placeholder 2"/>
          <p:cNvSpPr>
            <a:spLocks noGrp="1"/>
          </p:cNvSpPr>
          <p:nvPr>
            <p:ph sz="quarter" idx="1"/>
          </p:nvPr>
        </p:nvSpPr>
        <p:spPr/>
        <p:txBody>
          <a:bodyPr/>
          <a:lstStyle/>
          <a:p>
            <a:r>
              <a:rPr lang="en-US" dirty="0" smtClean="0"/>
              <a:t>Course Objectives</a:t>
            </a:r>
          </a:p>
          <a:p>
            <a:pPr lvl="1"/>
            <a:r>
              <a:rPr lang="en-US" dirty="0" smtClean="0"/>
              <a:t>Examine his/her own level of personal and professional fulfillment</a:t>
            </a:r>
          </a:p>
          <a:p>
            <a:pPr lvl="1"/>
            <a:r>
              <a:rPr lang="en-US" dirty="0" smtClean="0"/>
              <a:t>Achieve skills to aid in College Success</a:t>
            </a:r>
          </a:p>
          <a:p>
            <a:pPr lvl="1"/>
            <a:r>
              <a:rPr lang="en-US" dirty="0" smtClean="0"/>
              <a:t>State his/her strengths</a:t>
            </a:r>
          </a:p>
          <a:p>
            <a:pPr lvl="1"/>
            <a:r>
              <a:rPr lang="en-US" dirty="0" smtClean="0"/>
              <a:t>Set personal/professional goals</a:t>
            </a:r>
          </a:p>
          <a:p>
            <a:pPr lvl="1"/>
            <a:r>
              <a:rPr lang="en-US" dirty="0" smtClean="0"/>
              <a:t>Identify factors of motivation</a:t>
            </a:r>
          </a:p>
          <a:p>
            <a:pPr lvl="1"/>
            <a:r>
              <a:rPr lang="en-US" dirty="0" smtClean="0"/>
              <a:t>Determine priorities and employ time management skills</a:t>
            </a:r>
          </a:p>
          <a:p>
            <a:pPr lvl="1"/>
            <a:r>
              <a:rPr lang="en-US" dirty="0" smtClean="0"/>
              <a:t>Understand and appreciate cultural diversity in the school and in the work place</a:t>
            </a:r>
          </a:p>
          <a:p>
            <a:pPr lvl="1"/>
            <a:r>
              <a:rPr lang="en-US" dirty="0" smtClean="0"/>
              <a:t>Identify and develop job-seeking and job-keeping skills</a:t>
            </a:r>
            <a:endParaRPr lang="en-US" dirty="0"/>
          </a:p>
        </p:txBody>
      </p:sp>
    </p:spTree>
  </p:cSld>
  <p:clrMapOvr>
    <a:masterClrMapping/>
  </p:clrMapOvr>
  <p:transition>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7170" name="Picture 2" descr="C:\Users\Drew\AppData\Local\Microsoft\Windows\Temporary Internet Files\Low\Content.IE5\YRVCKKME\IMG00016-20100325-1042[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advClick="0" advTm="6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9218" name="Picture 2" descr="C:\Users\Drew\AppData\Local\Microsoft\Windows\Temporary Internet Files\Low\Content.IE5\4NS0A9FS\IMG00019-20100326-1014[2].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 calcmode="lin" valueType="num">
                                      <p:cBhvr>
                                        <p:cTn id="9" dur="500" fill="hold"/>
                                        <p:tgtEl>
                                          <p:spTgt spid="9218"/>
                                        </p:tgtEl>
                                        <p:attrNameLst>
                                          <p:attrName>style.rotation</p:attrName>
                                        </p:attrNameLst>
                                      </p:cBhvr>
                                      <p:tavLst>
                                        <p:tav tm="0">
                                          <p:val>
                                            <p:fltVal val="360"/>
                                          </p:val>
                                        </p:tav>
                                        <p:tav tm="100000">
                                          <p:val>
                                            <p:fltVal val="0"/>
                                          </p:val>
                                        </p:tav>
                                      </p:tavLst>
                                    </p:anim>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10242" name="Picture 2" descr="C:\Users\Drew\AppData\Local\Microsoft\Windows\Temporary Internet Files\Low\Content.IE5\RF3KQGE9\IMG00021-20100326-1031[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 calcmode="lin" valueType="num">
                                      <p:cBhvr>
                                        <p:cTn id="9" dur="500" fill="hold"/>
                                        <p:tgtEl>
                                          <p:spTgt spid="10242"/>
                                        </p:tgtEl>
                                        <p:attrNameLst>
                                          <p:attrName>style.rotation</p:attrName>
                                        </p:attrNameLst>
                                      </p:cBhvr>
                                      <p:tavLst>
                                        <p:tav tm="0">
                                          <p:val>
                                            <p:fltVal val="360"/>
                                          </p:val>
                                        </p:tav>
                                        <p:tav tm="100000">
                                          <p:val>
                                            <p:fltVal val="0"/>
                                          </p:val>
                                        </p:tav>
                                      </p:tavLst>
                                    </p:anim>
                                    <p:animEffect transition="in" filter="fade">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11266" name="Picture 2" descr="C:\Users\Drew\AppData\Local\Microsoft\Windows\Temporary Internet Files\Low\Content.IE5\YRVCKKME\IMG00025-20100326-1047[1].jpg"/>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p:spPr>
      </p:pic>
    </p:spTree>
  </p:cSld>
  <p:clrMapOvr>
    <a:masterClrMapping/>
  </p:clrMapOvr>
  <p:transition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 calcmode="lin" valueType="num">
                                      <p:cBhvr>
                                        <p:cTn id="9" dur="500" fill="hold"/>
                                        <p:tgtEl>
                                          <p:spTgt spid="11266"/>
                                        </p:tgtEl>
                                        <p:attrNameLst>
                                          <p:attrName>style.rotation</p:attrName>
                                        </p:attrNameLst>
                                      </p:cBhvr>
                                      <p:tavLst>
                                        <p:tav tm="0">
                                          <p:val>
                                            <p:fltVal val="360"/>
                                          </p:val>
                                        </p:tav>
                                        <p:tav tm="100000">
                                          <p:val>
                                            <p:fltVal val="0"/>
                                          </p:val>
                                        </p:tav>
                                      </p:tavLst>
                                    </p:anim>
                                    <p:animEffect transition="in" filter="fade">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McCann Students whose Lives are changed</a:t>
            </a:r>
            <a:endParaRPr lang="en-US" dirty="0"/>
          </a:p>
        </p:txBody>
      </p:sp>
      <p:pic>
        <p:nvPicPr>
          <p:cNvPr id="12290" name="Picture 2" descr="C:\Users\Drew\AppData\Local\Microsoft\Windows\Temporary Internet Files\Low\Content.IE5\D5LRZMJ3\IMG00026-20100326-1052[1].jpg"/>
          <p:cNvPicPr>
            <a:picLocks noGrp="1" noChangeAspect="1" noChangeArrowheads="1"/>
          </p:cNvPicPr>
          <p:nvPr>
            <p:ph sz="quarter" idx="1"/>
          </p:nvPr>
        </p:nvPicPr>
        <p:blipFill>
          <a:blip r:embed="rId3" cstate="print"/>
          <a:srcRect/>
          <a:stretch>
            <a:fillRect/>
          </a:stretch>
        </p:blipFill>
        <p:spPr bwMode="auto">
          <a:xfrm>
            <a:off x="941916" y="1603375"/>
            <a:ext cx="6498167" cy="4873625"/>
          </a:xfrm>
          <a:prstGeom prst="rect">
            <a:avLst/>
          </a:prstGeom>
          <a:noFill/>
        </p:spPr>
      </p:pic>
    </p:spTree>
  </p:cSld>
  <p:clrMapOvr>
    <a:masterClrMapping/>
  </p:clrMapOvr>
  <p:transition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style.rotation</p:attrName>
                                        </p:attrNameLst>
                                      </p:cBhvr>
                                      <p:tavLst>
                                        <p:tav tm="0">
                                          <p:val>
                                            <p:fltVal val="360"/>
                                          </p:val>
                                        </p:tav>
                                        <p:tav tm="100000">
                                          <p:val>
                                            <p:fltVal val="0"/>
                                          </p:val>
                                        </p:tav>
                                      </p:tavLst>
                                    </p:anim>
                                    <p:animEffect transition="in" filter="fade">
                                      <p:cBhvr>
                                        <p:cTn id="10"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you are Stuck – Don’t Quit!”</a:t>
            </a:r>
            <a:br>
              <a:rPr lang="en-US" dirty="0" smtClean="0"/>
            </a:br>
            <a:r>
              <a:rPr lang="en-US" dirty="0" smtClean="0"/>
              <a:t>-Lou Tice</a:t>
            </a:r>
            <a:endParaRPr lang="en-US" dirty="0"/>
          </a:p>
        </p:txBody>
      </p:sp>
      <p:pic>
        <p:nvPicPr>
          <p:cNvPr id="4" name="Content Placeholder 3" descr="Family%20day%20Michele%20and%20Eric_JPG.jpg"/>
          <p:cNvPicPr>
            <a:picLocks noGrp="1" noChangeAspect="1"/>
          </p:cNvPicPr>
          <p:nvPr>
            <p:ph sz="quarter" idx="1"/>
          </p:nvPr>
        </p:nvPicPr>
        <p:blipFill>
          <a:blip r:embed="rId3" cstate="print"/>
          <a:stretch>
            <a:fillRect/>
          </a:stretch>
        </p:blipFill>
        <p:spPr>
          <a:xfrm>
            <a:off x="1143000" y="1751012"/>
            <a:ext cx="6096000" cy="4572000"/>
          </a:xfrm>
        </p:spPr>
      </p:pic>
    </p:spTree>
  </p:cSld>
  <p:clrMapOvr>
    <a:masterClrMapping/>
  </p:clrMapOvr>
  <p:transition advClick="0" advTm="6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630362"/>
          </a:xfrm>
        </p:spPr>
        <p:txBody>
          <a:bodyPr>
            <a:normAutofit fontScale="90000"/>
          </a:bodyPr>
          <a:lstStyle/>
          <a:p>
            <a:pPr algn="ctr"/>
            <a:r>
              <a:rPr lang="en-US" sz="4000" dirty="0" smtClean="0"/>
              <a:t>“UNSTOPPABLE!!”</a:t>
            </a:r>
            <a:br>
              <a:rPr lang="en-US" sz="4000" dirty="0" smtClean="0"/>
            </a:br>
            <a:r>
              <a:rPr lang="en-US" sz="3600" dirty="0" smtClean="0"/>
              <a:t>“You are very smart and capable.”</a:t>
            </a:r>
            <a:br>
              <a:rPr lang="en-US" sz="3600" dirty="0" smtClean="0"/>
            </a:br>
            <a:r>
              <a:rPr lang="en-US" sz="3600" dirty="0" smtClean="0"/>
              <a:t>- Lou Tice</a:t>
            </a:r>
            <a:endParaRPr lang="en-US" sz="4000" dirty="0"/>
          </a:p>
        </p:txBody>
      </p:sp>
      <p:pic>
        <p:nvPicPr>
          <p:cNvPr id="4" name="Content Placeholder 3" descr="McCann_School_of_Business_and_Technology__Sunbury2.jpg"/>
          <p:cNvPicPr>
            <a:picLocks noGrp="1" noChangeAspect="1"/>
          </p:cNvPicPr>
          <p:nvPr>
            <p:ph sz="quarter" idx="1"/>
          </p:nvPr>
        </p:nvPicPr>
        <p:blipFill>
          <a:blip r:embed="rId3" cstate="print"/>
          <a:stretch>
            <a:fillRect/>
          </a:stretch>
        </p:blipFill>
        <p:spPr>
          <a:xfrm>
            <a:off x="1524000" y="2362200"/>
            <a:ext cx="5791200" cy="4495800"/>
          </a:xfrm>
        </p:spPr>
      </p:pic>
    </p:spTree>
  </p:cSld>
  <p:clrMapOvr>
    <a:masterClrMapping/>
  </p:clrMapOvr>
  <p:transition advClick="0" advTm="6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Are the Students at McCann Saying about The Pacific Institute?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“Lou Tice is a genius.  I am using this stuff with my 9 year old daughter.  It really WORKS!  I have a better relationship with her now.”</a:t>
            </a:r>
          </a:p>
          <a:p>
            <a:pPr lvl="2"/>
            <a:r>
              <a:rPr lang="en-US" dirty="0" smtClean="0"/>
              <a:t>Joe L. (Winter 2010)</a:t>
            </a:r>
          </a:p>
          <a:p>
            <a:pPr lvl="1">
              <a:buNone/>
            </a:pPr>
            <a:endParaRPr lang="en-US" dirty="0" smtClean="0"/>
          </a:p>
          <a:p>
            <a:r>
              <a:rPr lang="en-US" dirty="0" smtClean="0"/>
              <a:t>“Lou was a great inspiration.  I will remember the quotes, especially; “It’s ok to be afraid, it’s not okay to stay afraid.” </a:t>
            </a:r>
          </a:p>
          <a:p>
            <a:pPr lvl="2"/>
            <a:r>
              <a:rPr lang="en-US" dirty="0" smtClean="0"/>
              <a:t>Sandy T. (Winter 2010) </a:t>
            </a:r>
          </a:p>
          <a:p>
            <a:pPr lvl="1">
              <a:buNone/>
            </a:pPr>
            <a:endParaRPr lang="en-US" dirty="0" smtClean="0"/>
          </a:p>
          <a:p>
            <a:r>
              <a:rPr lang="en-US" dirty="0" smtClean="0"/>
              <a:t>“I </a:t>
            </a:r>
            <a:r>
              <a:rPr lang="en-US" u="sng" dirty="0" smtClean="0"/>
              <a:t>do not</a:t>
            </a:r>
            <a:r>
              <a:rPr lang="en-US" dirty="0" smtClean="0"/>
              <a:t> let negative people influence me anymore.  </a:t>
            </a:r>
            <a:r>
              <a:rPr lang="en-US" u="sng" dirty="0" smtClean="0"/>
              <a:t>I think positively</a:t>
            </a:r>
            <a:r>
              <a:rPr lang="en-US" dirty="0" smtClean="0"/>
              <a:t>.”</a:t>
            </a:r>
          </a:p>
          <a:p>
            <a:pPr lvl="2"/>
            <a:r>
              <a:rPr lang="en-US" dirty="0" smtClean="0"/>
              <a:t>Karen W. (Winter 2010)</a:t>
            </a:r>
          </a:p>
        </p:txBody>
      </p:sp>
    </p:spTree>
  </p:cSld>
  <p:clrMapOvr>
    <a:masterClrMapping/>
  </p:clrMapOvr>
  <p:transition advClick="0" advTm="1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Are the Students at McCann Saying about The Pacific Institute?</a:t>
            </a:r>
            <a:endParaRPr lang="en-US" dirty="0"/>
          </a:p>
        </p:txBody>
      </p:sp>
      <p:sp>
        <p:nvSpPr>
          <p:cNvPr id="3" name="Content Placeholder 2"/>
          <p:cNvSpPr>
            <a:spLocks noGrp="1"/>
          </p:cNvSpPr>
          <p:nvPr>
            <p:ph sz="quarter" idx="1"/>
          </p:nvPr>
        </p:nvSpPr>
        <p:spPr/>
        <p:txBody>
          <a:bodyPr/>
          <a:lstStyle/>
          <a:p>
            <a:r>
              <a:rPr lang="en-US" dirty="0" smtClean="0"/>
              <a:t>“I will be a positive wizard to others that I meet.”</a:t>
            </a:r>
          </a:p>
          <a:p>
            <a:pPr lvl="2"/>
            <a:r>
              <a:rPr lang="en-US" dirty="0" smtClean="0"/>
              <a:t>Scott G. (Winter 2010)</a:t>
            </a:r>
          </a:p>
          <a:p>
            <a:r>
              <a:rPr lang="en-US" dirty="0" smtClean="0"/>
              <a:t>“I now always tell myself that I want to be at school rather than I have to be at school.  I am more motivated now because of this.”</a:t>
            </a:r>
          </a:p>
          <a:p>
            <a:pPr lvl="2"/>
            <a:r>
              <a:rPr lang="en-US" dirty="0" smtClean="0"/>
              <a:t>Amber R. (Winter 2010)</a:t>
            </a:r>
          </a:p>
          <a:p>
            <a:r>
              <a:rPr lang="en-US" dirty="0" smtClean="0"/>
              <a:t>“My instructor has this rule that we are not allowed to use negative words and phrases because they hold us back.  I believe that if you follow her advice, we will be better people in the future.”</a:t>
            </a:r>
          </a:p>
          <a:p>
            <a:pPr lvl="2"/>
            <a:r>
              <a:rPr lang="en-US" dirty="0" smtClean="0"/>
              <a:t>Brian F. (Winter 2010)</a:t>
            </a:r>
          </a:p>
        </p:txBody>
      </p:sp>
    </p:spTree>
  </p:cSld>
  <p:clrMapOvr>
    <a:masterClrMapping/>
  </p:clrMapOvr>
  <p:transition advTm="11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Are the Students at McCann Saying about The Pacific Institute?</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“The fact that Lou has helped me learn how to vision my future and where I want to be.”</a:t>
            </a:r>
          </a:p>
          <a:p>
            <a:pPr lvl="2"/>
            <a:r>
              <a:rPr lang="en-US" dirty="0" smtClean="0"/>
              <a:t>Jasmine N. (Winter 2010)</a:t>
            </a:r>
          </a:p>
          <a:p>
            <a:r>
              <a:rPr lang="en-US" dirty="0" smtClean="0"/>
              <a:t>“I am going into math class knowing I can do the work and changing the way I learn.”</a:t>
            </a:r>
          </a:p>
          <a:p>
            <a:pPr lvl="2"/>
            <a:r>
              <a:rPr lang="en-US" dirty="0" smtClean="0"/>
              <a:t>Liz N. (Winter 2010)</a:t>
            </a:r>
          </a:p>
          <a:p>
            <a:r>
              <a:rPr lang="en-US" dirty="0" smtClean="0"/>
              <a:t>“When we started our lessons with Lou, I set a goal to not miss any days and pass all courses with A’s.  I have done both!!”</a:t>
            </a:r>
          </a:p>
          <a:p>
            <a:pPr lvl="2"/>
            <a:r>
              <a:rPr lang="en-US" dirty="0" smtClean="0"/>
              <a:t>Brittney N. (Winter 2010)</a:t>
            </a:r>
            <a:endParaRPr lang="en-US" dirty="0"/>
          </a:p>
        </p:txBody>
      </p:sp>
    </p:spTree>
  </p:cSld>
  <p:clrMapOvr>
    <a:masterClrMapping/>
  </p:clrMapOvr>
  <p:transition advClick="0" advTm="11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philosophy for the classroom</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Maintain a positive attitude</a:t>
            </a:r>
          </a:p>
          <a:p>
            <a:pPr lvl="2"/>
            <a:r>
              <a:rPr lang="en-US" dirty="0" smtClean="0"/>
              <a:t>I have a “no negative words” policy.   </a:t>
            </a:r>
          </a:p>
          <a:p>
            <a:r>
              <a:rPr lang="en-US" dirty="0" smtClean="0"/>
              <a:t>Demonstrate professionalism</a:t>
            </a:r>
          </a:p>
          <a:p>
            <a:r>
              <a:rPr lang="en-US" dirty="0" smtClean="0"/>
              <a:t>Model appropriate behavior  </a:t>
            </a:r>
          </a:p>
          <a:p>
            <a:r>
              <a:rPr lang="en-US" dirty="0" smtClean="0"/>
              <a:t>Create a nurturing learning environment</a:t>
            </a:r>
          </a:p>
          <a:p>
            <a:r>
              <a:rPr lang="en-US" dirty="0" smtClean="0"/>
              <a:t>Empower students to embrace a positive attitude</a:t>
            </a:r>
          </a:p>
          <a:p>
            <a:pPr>
              <a:buNone/>
            </a:pPr>
            <a:endParaRPr lang="en-US" dirty="0" smtClean="0"/>
          </a:p>
          <a:p>
            <a:pPr>
              <a:buNone/>
            </a:pPr>
            <a:endParaRPr lang="en-US" dirty="0"/>
          </a:p>
        </p:txBody>
      </p:sp>
    </p:spTree>
  </p:cSld>
  <p:clrMapOvr>
    <a:masterClrMapping/>
  </p:clrMapOvr>
  <p:transition>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the Students at McCann Saying about The Pacific Institute?</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“Lou has been a positive influence in my life and in the lives of my family.”</a:t>
            </a:r>
          </a:p>
          <a:p>
            <a:pPr lvl="2"/>
            <a:r>
              <a:rPr lang="en-US" dirty="0" smtClean="0"/>
              <a:t>Jacob B. (Winter 2010)</a:t>
            </a:r>
          </a:p>
          <a:p>
            <a:r>
              <a:rPr lang="en-US" dirty="0" smtClean="0"/>
              <a:t>“This class helped me set goals and taught me not to listen to all the negative.”</a:t>
            </a:r>
          </a:p>
          <a:p>
            <a:pPr lvl="2"/>
            <a:r>
              <a:rPr lang="en-US" dirty="0" smtClean="0"/>
              <a:t>Andrew C. (Winter 2010)</a:t>
            </a:r>
          </a:p>
          <a:p>
            <a:r>
              <a:rPr lang="en-US" dirty="0" smtClean="0"/>
              <a:t>“When I am unsure, I will think of Lou and smile.  ‘Cause then I will definitely know I </a:t>
            </a:r>
            <a:r>
              <a:rPr lang="en-US" u="sng" dirty="0" smtClean="0"/>
              <a:t>CAN</a:t>
            </a:r>
            <a:r>
              <a:rPr lang="en-US" dirty="0" smtClean="0"/>
              <a:t> do it!”</a:t>
            </a:r>
          </a:p>
          <a:p>
            <a:pPr lvl="2"/>
            <a:r>
              <a:rPr lang="en-US" dirty="0" smtClean="0"/>
              <a:t>Tina S. (Winter 2010)</a:t>
            </a:r>
          </a:p>
        </p:txBody>
      </p:sp>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umbnailCAOAZYRZ.jpg"/>
          <p:cNvPicPr>
            <a:picLocks noGrp="1" noChangeAspect="1"/>
          </p:cNvPicPr>
          <p:nvPr>
            <p:ph sz="quarter" idx="1"/>
          </p:nvPr>
        </p:nvPicPr>
        <p:blipFill>
          <a:blip r:embed="rId3" cstate="print"/>
          <a:stretch>
            <a:fillRect/>
          </a:stretch>
        </p:blipFill>
        <p:spPr>
          <a:xfrm>
            <a:off x="1981200" y="609600"/>
            <a:ext cx="6172200" cy="4419600"/>
          </a:xfrm>
        </p:spPr>
      </p:pic>
    </p:spTree>
  </p:cSld>
  <p:clrMapOvr>
    <a:masterClrMapping/>
  </p:clrMapOvr>
  <p:transition advTm="3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umbnail massage.jpg"/>
          <p:cNvPicPr>
            <a:picLocks noGrp="1" noChangeAspect="1"/>
          </p:cNvPicPr>
          <p:nvPr>
            <p:ph sz="quarter" idx="1"/>
          </p:nvPr>
        </p:nvPicPr>
        <p:blipFill>
          <a:blip r:embed="rId3" cstate="print"/>
          <a:stretch>
            <a:fillRect/>
          </a:stretch>
        </p:blipFill>
        <p:spPr>
          <a:xfrm>
            <a:off x="1219200" y="1295400"/>
            <a:ext cx="6477000" cy="4419599"/>
          </a:xfrm>
        </p:spPr>
      </p:pic>
    </p:spTree>
  </p:cSld>
  <p:clrMapOvr>
    <a:masterClrMapping/>
  </p:clrMapOvr>
  <p:transition advClick="0" advTm="3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umbnail.jpg"/>
          <p:cNvPicPr>
            <a:picLocks noGrp="1" noChangeAspect="1"/>
          </p:cNvPicPr>
          <p:nvPr>
            <p:ph sz="quarter" idx="1"/>
          </p:nvPr>
        </p:nvPicPr>
        <p:blipFill>
          <a:blip r:embed="rId3" cstate="print"/>
          <a:stretch>
            <a:fillRect/>
          </a:stretch>
        </p:blipFill>
        <p:spPr>
          <a:xfrm>
            <a:off x="1524000" y="1524000"/>
            <a:ext cx="5715000" cy="3733800"/>
          </a:xfrm>
        </p:spPr>
      </p:pic>
    </p:spTree>
  </p:cSld>
  <p:clrMapOvr>
    <a:masterClrMapping/>
  </p:clrMapOvr>
  <p:transition advClick="0" advTm="3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jpg"/>
          <p:cNvPicPr>
            <a:picLocks noGrp="1" noChangeAspect="1"/>
          </p:cNvPicPr>
          <p:nvPr>
            <p:ph sz="quarter" idx="1"/>
          </p:nvPr>
        </p:nvPicPr>
        <p:blipFill>
          <a:blip r:embed="rId3" cstate="print"/>
          <a:stretch>
            <a:fillRect/>
          </a:stretch>
        </p:blipFill>
        <p:spPr>
          <a:xfrm>
            <a:off x="1066800" y="1371600"/>
            <a:ext cx="6400800" cy="3428999"/>
          </a:xfrm>
        </p:spPr>
      </p:pic>
    </p:spTree>
  </p:cSld>
  <p:clrMapOvr>
    <a:masterClrMapping/>
  </p:clrMapOvr>
  <p:transition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McCann Students are “Unstoppable!”</a:t>
            </a:r>
            <a:br>
              <a:rPr lang="en-US" dirty="0" smtClean="0"/>
            </a:br>
            <a:r>
              <a:rPr lang="en-US" dirty="0" smtClean="0"/>
              <a:t>Together we Will Change the Future!</a:t>
            </a:r>
            <a:endParaRPr lang="en-US" dirty="0"/>
          </a:p>
        </p:txBody>
      </p:sp>
      <p:pic>
        <p:nvPicPr>
          <p:cNvPr id="4098" name="Picture 2" descr="C:\Users\Drew\AppData\Local\Microsoft\Windows\Temporary Internet Files\Low\Content.IE5\RF3KQGE9\IMG00011-20100324-1028[1].jpg"/>
          <p:cNvPicPr>
            <a:picLocks noGrp="1" noChangeAspect="1" noChangeArrowheads="1"/>
          </p:cNvPicPr>
          <p:nvPr>
            <p:ph sz="quarter" idx="1"/>
          </p:nvPr>
        </p:nvPicPr>
        <p:blipFill>
          <a:blip r:embed="rId3" cstate="print"/>
          <a:srcRect/>
          <a:stretch>
            <a:fillRect/>
          </a:stretch>
        </p:blipFill>
        <p:spPr bwMode="auto">
          <a:xfrm>
            <a:off x="1143000" y="1676400"/>
            <a:ext cx="6096000" cy="4470400"/>
          </a:xfrm>
          <a:prstGeom prst="rect">
            <a:avLst/>
          </a:prstGeom>
          <a:noFill/>
        </p:spPr>
      </p:pic>
    </p:spTree>
  </p:cSld>
  <p:clrMapOvr>
    <a:masterClrMapping/>
  </p:clrMapOvr>
  <p:transition advClick="0" advTm="2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strategies</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Lectures</a:t>
            </a:r>
          </a:p>
          <a:p>
            <a:r>
              <a:rPr lang="en-US" dirty="0" smtClean="0"/>
              <a:t>Group activities</a:t>
            </a:r>
          </a:p>
          <a:p>
            <a:r>
              <a:rPr lang="en-US" dirty="0" smtClean="0"/>
              <a:t>Use of audio-visual equipment</a:t>
            </a:r>
          </a:p>
          <a:p>
            <a:r>
              <a:rPr lang="en-US" dirty="0" smtClean="0"/>
              <a:t>Career planning project</a:t>
            </a:r>
          </a:p>
          <a:p>
            <a:r>
              <a:rPr lang="en-US" dirty="0" smtClean="0"/>
              <a:t>Weekly quotes</a:t>
            </a:r>
          </a:p>
          <a:p>
            <a:pPr>
              <a:buNone/>
            </a:pPr>
            <a:endParaRPr lang="en-US"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quotes</a:t>
            </a:r>
            <a:endParaRPr lang="en-US" dirty="0"/>
          </a:p>
        </p:txBody>
      </p:sp>
      <p:sp>
        <p:nvSpPr>
          <p:cNvPr id="3" name="Content Placeholder 2"/>
          <p:cNvSpPr>
            <a:spLocks noGrp="1"/>
          </p:cNvSpPr>
          <p:nvPr>
            <p:ph sz="quarter" idx="1"/>
          </p:nvPr>
        </p:nvSpPr>
        <p:spPr/>
        <p:txBody>
          <a:bodyPr/>
          <a:lstStyle/>
          <a:p>
            <a:endParaRPr lang="en-US" dirty="0" smtClean="0"/>
          </a:p>
          <a:p>
            <a:pPr>
              <a:buNone/>
            </a:pPr>
            <a:endParaRPr lang="en-US" dirty="0" smtClean="0"/>
          </a:p>
          <a:p>
            <a:r>
              <a:rPr lang="en-US" dirty="0" smtClean="0"/>
              <a:t>Assignment:</a:t>
            </a:r>
          </a:p>
          <a:p>
            <a:pPr lvl="1"/>
            <a:r>
              <a:rPr lang="en-US" dirty="0" smtClean="0"/>
              <a:t>Reflect on the quote and write a brief statement about what it means to the student</a:t>
            </a:r>
          </a:p>
          <a:p>
            <a:pPr>
              <a:buNone/>
            </a:pPr>
            <a:endParaRPr lang="en-US" dirty="0" smtClean="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quotes:</a:t>
            </a:r>
            <a:br>
              <a:rPr lang="en-US" dirty="0" smtClean="0"/>
            </a:br>
            <a:r>
              <a:rPr lang="en-US" dirty="0" smtClean="0"/>
              <a:t>actual reflections from students</a:t>
            </a:r>
            <a:endParaRPr lang="en-US" dirty="0"/>
          </a:p>
        </p:txBody>
      </p:sp>
      <p:sp>
        <p:nvSpPr>
          <p:cNvPr id="3" name="Content Placeholder 2"/>
          <p:cNvSpPr>
            <a:spLocks noGrp="1"/>
          </p:cNvSpPr>
          <p:nvPr>
            <p:ph sz="quarter" idx="1"/>
          </p:nvPr>
        </p:nvSpPr>
        <p:spPr/>
        <p:txBody>
          <a:bodyPr/>
          <a:lstStyle/>
          <a:p>
            <a:r>
              <a:rPr lang="en-US" dirty="0" smtClean="0"/>
              <a:t>“There are defeats more triumphant than victories.”</a:t>
            </a:r>
          </a:p>
          <a:p>
            <a:pPr lvl="1"/>
            <a:r>
              <a:rPr lang="en-US" dirty="0" smtClean="0"/>
              <a:t>“To me this quote means more can be learned from defeat than from victories.  We learn from our mistakes.  Our defeats show us what we do wrong.  It teaches us how to correct our faults and gives us the determination to make it right, so it doesn’t happen again.  As a result, we feel stronger and more confident.”</a:t>
            </a:r>
          </a:p>
          <a:p>
            <a:pPr lvl="2"/>
            <a:r>
              <a:rPr lang="en-US" dirty="0" smtClean="0"/>
              <a:t>Deb M. (Winter 2010 term)</a:t>
            </a:r>
            <a:endParaRPr lang="en-US" dirty="0"/>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quotes:</a:t>
            </a:r>
            <a:br>
              <a:rPr lang="en-US" dirty="0" smtClean="0"/>
            </a:br>
            <a:r>
              <a:rPr lang="en-US" dirty="0" smtClean="0"/>
              <a:t>actual reflections from students</a:t>
            </a:r>
            <a:endParaRPr lang="en-US" dirty="0"/>
          </a:p>
        </p:txBody>
      </p:sp>
      <p:sp>
        <p:nvSpPr>
          <p:cNvPr id="3" name="Content Placeholder 2"/>
          <p:cNvSpPr>
            <a:spLocks noGrp="1"/>
          </p:cNvSpPr>
          <p:nvPr>
            <p:ph sz="quarter" idx="1"/>
          </p:nvPr>
        </p:nvSpPr>
        <p:spPr/>
        <p:txBody>
          <a:bodyPr/>
          <a:lstStyle/>
          <a:p>
            <a:r>
              <a:rPr lang="en-US" sz="2800" dirty="0" smtClean="0"/>
              <a:t>“To freely bloom- that is my definition of success.”</a:t>
            </a:r>
          </a:p>
          <a:p>
            <a:pPr lvl="1"/>
            <a:r>
              <a:rPr lang="en-US" sz="2800" dirty="0" smtClean="0"/>
              <a:t>Gerry Spence</a:t>
            </a:r>
          </a:p>
          <a:p>
            <a:pPr lvl="2">
              <a:buNone/>
            </a:pPr>
            <a:endParaRPr lang="en-US" dirty="0" smtClean="0"/>
          </a:p>
          <a:p>
            <a:pPr lvl="2"/>
            <a:r>
              <a:rPr lang="en-US" sz="2400" dirty="0" smtClean="0"/>
              <a:t>“To freely bloom to me would be coming out of my shell and accomplishing everything I knew I could do but never had the self-esteem or encouragement to do.”</a:t>
            </a:r>
          </a:p>
          <a:p>
            <a:pPr lvl="3"/>
            <a:r>
              <a:rPr lang="en-US" sz="2400" dirty="0" smtClean="0"/>
              <a:t>D.S. (Winter 2010)</a:t>
            </a:r>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581</TotalTime>
  <Words>1948</Words>
  <Application>Microsoft Office PowerPoint</Application>
  <PresentationFormat>On-screen Show (4:3)</PresentationFormat>
  <Paragraphs>270</Paragraphs>
  <Slides>55</Slides>
  <Notes>47</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Oriel</vt:lpstr>
      <vt:lpstr>The Pacific Institute Conference</vt:lpstr>
      <vt:lpstr>Welcome</vt:lpstr>
      <vt:lpstr>Career development</vt:lpstr>
      <vt:lpstr>Career development</vt:lpstr>
      <vt:lpstr>My philosophy for the classroom</vt:lpstr>
      <vt:lpstr>Teaching strategies</vt:lpstr>
      <vt:lpstr>Weekly quotes</vt:lpstr>
      <vt:lpstr>Weekly quotes: actual reflections from students</vt:lpstr>
      <vt:lpstr>Weekly quotes: actual reflections from students</vt:lpstr>
      <vt:lpstr>Weekly quotes: actual reflections from students</vt:lpstr>
      <vt:lpstr>Group activities to enhance TPI</vt:lpstr>
      <vt:lpstr>Group activities to enhance TPI</vt:lpstr>
      <vt:lpstr>Group Activities to Enhance TPI</vt:lpstr>
      <vt:lpstr>Group Activities to Enhance TPI</vt:lpstr>
      <vt:lpstr>Group Activities to Enhance TPI</vt:lpstr>
      <vt:lpstr>Group Activities to Enhance TPI</vt:lpstr>
      <vt:lpstr>Building bridges group activity</vt:lpstr>
      <vt:lpstr>Building bridges group activity</vt:lpstr>
      <vt:lpstr>Building bridges group activity</vt:lpstr>
      <vt:lpstr>Group Activities to Enhance TPI</vt:lpstr>
      <vt:lpstr>Group Activities to Enhance TPI</vt:lpstr>
      <vt:lpstr>TPI BEST PRACTICES McCann, Pottsville</vt:lpstr>
      <vt:lpstr>Best Practices at Our Campus</vt:lpstr>
      <vt:lpstr>Best Practices with our Students</vt:lpstr>
      <vt:lpstr>Faculty/Staff Thoughts:  The Pacific Institute</vt:lpstr>
      <vt:lpstr>Positives About TPI  From the Instructor’s Perspective:</vt:lpstr>
      <vt:lpstr>And From The Director of Education</vt:lpstr>
      <vt:lpstr>The Journey of so Many….. THE PACIFIC INSTITUTE Can Change Lives!!</vt:lpstr>
      <vt:lpstr>“Unstoppable”  - By Rascal Flats</vt:lpstr>
      <vt:lpstr>“Unstoppable” – Rascal Flats</vt:lpstr>
      <vt:lpstr>“Unstoppable”  - By Rascal Flats</vt:lpstr>
      <vt:lpstr>“Unstoppable”  - By Rascal Flats</vt:lpstr>
      <vt:lpstr>Slide 33</vt:lpstr>
      <vt:lpstr>Pictures of McCann Students whose Lives are changed</vt:lpstr>
      <vt:lpstr>Pictures of McCann Students whose Lives are changed</vt:lpstr>
      <vt:lpstr>Pictures of McCann Students whose Lives are changed</vt:lpstr>
      <vt:lpstr>Pictures of McCann Students whose Lives are changed</vt:lpstr>
      <vt:lpstr>Pictures of McCann Students whose Lives are changed</vt:lpstr>
      <vt:lpstr>Pictures of McCann Students whose Lives are changed</vt:lpstr>
      <vt:lpstr>Pictures of McCann Students whose Lives are changed</vt:lpstr>
      <vt:lpstr>Pictures of McCann Students whose Lives are changed</vt:lpstr>
      <vt:lpstr>Pictures of McCann Students whose Lives are changed</vt:lpstr>
      <vt:lpstr>Pictures of McCann Students whose Lives are changed</vt:lpstr>
      <vt:lpstr>Pictures of McCann Students whose Lives are changed</vt:lpstr>
      <vt:lpstr>“When you are Stuck – Don’t Quit!” -Lou Tice</vt:lpstr>
      <vt:lpstr>“UNSTOPPABLE!!” “You are very smart and capable.” - Lou Tice</vt:lpstr>
      <vt:lpstr>What Are the Students at McCann Saying about The Pacific Institute?</vt:lpstr>
      <vt:lpstr>What Are the Students at McCann Saying about The Pacific Institute?</vt:lpstr>
      <vt:lpstr>What Are the Students at McCann Saying about The Pacific Institute?</vt:lpstr>
      <vt:lpstr>What Are the Students at McCann Saying about The Pacific Institute?</vt:lpstr>
      <vt:lpstr>Slide 51</vt:lpstr>
      <vt:lpstr>Slide 52</vt:lpstr>
      <vt:lpstr>Slide 53</vt:lpstr>
      <vt:lpstr>Slide 54</vt:lpstr>
      <vt:lpstr>McCann Students are “Unstoppable!” Together we Will Change the 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Pacific Institute Conference</dc:title>
  <dc:creator>Drew</dc:creator>
  <cp:lastModifiedBy>Student</cp:lastModifiedBy>
  <cp:revision>65</cp:revision>
  <dcterms:created xsi:type="dcterms:W3CDTF">2010-04-07T01:23:57Z</dcterms:created>
  <dcterms:modified xsi:type="dcterms:W3CDTF">2010-04-16T16:13:06Z</dcterms:modified>
</cp:coreProperties>
</file>